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theme/theme5.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6.xml" ContentType="application/vnd.openxmlformats-officedocument.theme+xml"/>
  <Override PartName="/ppt/slideLayouts/slideLayout32.xml" ContentType="application/vnd.openxmlformats-officedocument.presentationml.slideLayout+xml"/>
  <Override PartName="/ppt/theme/theme7.xml" ContentType="application/vnd.openxmlformats-officedocument.theme+xml"/>
  <Override PartName="/ppt/slideLayouts/slideLayout33.xml" ContentType="application/vnd.openxmlformats-officedocument.presentationml.slideLayout+xml"/>
  <Override PartName="/ppt/theme/theme8.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9.xml" ContentType="application/vnd.openxmlformats-officedocument.theme+xml"/>
  <Override PartName="/ppt/slideLayouts/slideLayout38.xml" ContentType="application/vnd.openxmlformats-officedocument.presentationml.slideLayout+xml"/>
  <Override PartName="/ppt/theme/theme10.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11.xml" ContentType="application/vnd.openxmlformats-officedocument.theme+xml"/>
  <Override PartName="/ppt/slideLayouts/slideLayout42.xml" ContentType="application/vnd.openxmlformats-officedocument.presentationml.slideLayout+xml"/>
  <Override PartName="/ppt/theme/theme1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1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1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16.xml" ContentType="application/vnd.openxmlformats-officedocument.theme+xml"/>
  <Override PartName="/ppt/slideLayouts/slideLayout56.xml" ContentType="application/vnd.openxmlformats-officedocument.presentationml.slideLayout+xml"/>
  <Override PartName="/ppt/theme/theme1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8.xml" ContentType="application/vnd.openxmlformats-officedocument.theme+xml"/>
  <Override PartName="/ppt/slideLayouts/slideLayout60.xml" ContentType="application/vnd.openxmlformats-officedocument.presentationml.slideLayout+xml"/>
  <Override PartName="/ppt/theme/theme19.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0.xml" ContentType="application/vnd.openxmlformats-officedocument.theme+xml"/>
  <Override PartName="/ppt/slideLayouts/slideLayout63.xml" ContentType="application/vnd.openxmlformats-officedocument.presentationml.slideLayout+xml"/>
  <Override PartName="/ppt/theme/theme21.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2.xml" ContentType="application/vnd.openxmlformats-officedocument.theme+xml"/>
  <Override PartName="/ppt/slideLayouts/slideLayout68.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 id="2147483863" r:id="rId2"/>
    <p:sldMasterId id="2147483867" r:id="rId3"/>
    <p:sldMasterId id="2147483869" r:id="rId4"/>
    <p:sldMasterId id="2147483874" r:id="rId5"/>
    <p:sldMasterId id="2147483876" r:id="rId6"/>
    <p:sldMasterId id="2147483879" r:id="rId7"/>
    <p:sldMasterId id="2147483881" r:id="rId8"/>
    <p:sldMasterId id="2147483883" r:id="rId9"/>
    <p:sldMasterId id="2147483888" r:id="rId10"/>
    <p:sldMasterId id="2147483890" r:id="rId11"/>
    <p:sldMasterId id="2147483894" r:id="rId12"/>
    <p:sldMasterId id="2147483896" r:id="rId13"/>
    <p:sldMasterId id="2147483903" r:id="rId14"/>
    <p:sldMasterId id="2147483906" r:id="rId15"/>
    <p:sldMasterId id="2147483909" r:id="rId16"/>
    <p:sldMasterId id="2147483913" r:id="rId17"/>
    <p:sldMasterId id="2147483917" r:id="rId18"/>
    <p:sldMasterId id="2147483921" r:id="rId19"/>
    <p:sldMasterId id="2147483923" r:id="rId20"/>
    <p:sldMasterId id="2147483926" r:id="rId21"/>
    <p:sldMasterId id="2147483928" r:id="rId22"/>
    <p:sldMasterId id="2147483933" r:id="rId23"/>
  </p:sldMasterIdLst>
  <p:notesMasterIdLst>
    <p:notesMasterId r:id="rId33"/>
  </p:notesMasterIdLst>
  <p:handoutMasterIdLst>
    <p:handoutMasterId r:id="rId34"/>
  </p:handoutMasterIdLst>
  <p:sldIdLst>
    <p:sldId id="480" r:id="rId24"/>
    <p:sldId id="529" r:id="rId25"/>
    <p:sldId id="510" r:id="rId26"/>
    <p:sldId id="511" r:id="rId27"/>
    <p:sldId id="509" r:id="rId28"/>
    <p:sldId id="512" r:id="rId29"/>
    <p:sldId id="513" r:id="rId30"/>
    <p:sldId id="515" r:id="rId31"/>
    <p:sldId id="516" r:id="rId32"/>
  </p:sldIdLst>
  <p:sldSz cx="12192000" cy="5486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tential and Kinetic Energy" id="{1EA642E8-AB84-4A4B-80FD-C37C2C5CEBD7}">
          <p14:sldIdLst>
            <p14:sldId id="480"/>
            <p14:sldId id="529"/>
            <p14:sldId id="510"/>
            <p14:sldId id="511"/>
            <p14:sldId id="509"/>
            <p14:sldId id="512"/>
            <p14:sldId id="513"/>
            <p14:sldId id="515"/>
            <p14:sldId id="51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lsen, Jarrud" initials="OJ" lastIdx="1" clrIdx="0">
    <p:extLst>
      <p:ext uri="{19B8F6BF-5375-455C-9EA6-DF929625EA0E}">
        <p15:presenceInfo xmlns:p15="http://schemas.microsoft.com/office/powerpoint/2012/main" userId="Olsen, Jarru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BA89"/>
    <a:srgbClr val="FFF2CC"/>
    <a:srgbClr val="DEEBF7"/>
    <a:srgbClr val="44546A"/>
    <a:srgbClr val="11DDA3"/>
    <a:srgbClr val="7CAFDE"/>
    <a:srgbClr val="4A8EF2"/>
    <a:srgbClr val="3EF0BD"/>
    <a:srgbClr val="3B3838"/>
    <a:srgbClr val="008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8F72FD-02B3-4CBF-8A3D-F44B9C4C3FF8}" v="12" dt="2021-08-22T21:15:32.3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87" autoAdjust="0"/>
    <p:restoredTop sz="95062" autoAdjust="0"/>
  </p:normalViewPr>
  <p:slideViewPr>
    <p:cSldViewPr snapToGrid="0">
      <p:cViewPr varScale="1">
        <p:scale>
          <a:sx n="100" d="100"/>
          <a:sy n="100" d="100"/>
        </p:scale>
        <p:origin x="82" y="18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3.xml"/><Relationship Id="rId39" Type="http://schemas.openxmlformats.org/officeDocument/2006/relationships/tableStyles" Target="tableStyles.xml"/><Relationship Id="rId21" Type="http://schemas.openxmlformats.org/officeDocument/2006/relationships/slideMaster" Target="slideMasters/slideMaster21.xml"/><Relationship Id="rId34" Type="http://schemas.openxmlformats.org/officeDocument/2006/relationships/handoutMaster" Target="handoutMasters/handout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6.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5.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commentAuthors" Target="commentAuthor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2.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sa K. Miller" userId="dec036e2-4e52-42a4-b32f-026866b13ad2" providerId="ADAL" clId="{D08F72FD-02B3-4CBF-8A3D-F44B9C4C3FF8}"/>
    <pc:docChg chg="undo custSel addSld delSld modSld sldOrd delSection modSection">
      <pc:chgData name="Marisa K. Miller" userId="dec036e2-4e52-42a4-b32f-026866b13ad2" providerId="ADAL" clId="{D08F72FD-02B3-4CBF-8A3D-F44B9C4C3FF8}" dt="2021-08-26T15:56:22.467" v="1591" actId="1076"/>
      <pc:docMkLst>
        <pc:docMk/>
      </pc:docMkLst>
      <pc:sldChg chg="del">
        <pc:chgData name="Marisa K. Miller" userId="dec036e2-4e52-42a4-b32f-026866b13ad2" providerId="ADAL" clId="{D08F72FD-02B3-4CBF-8A3D-F44B9C4C3FF8}" dt="2021-08-18T17:06:21.890" v="0" actId="47"/>
        <pc:sldMkLst>
          <pc:docMk/>
          <pc:sldMk cId="3497025082" sldId="469"/>
        </pc:sldMkLst>
      </pc:sldChg>
      <pc:sldChg chg="del">
        <pc:chgData name="Marisa K. Miller" userId="dec036e2-4e52-42a4-b32f-026866b13ad2" providerId="ADAL" clId="{D08F72FD-02B3-4CBF-8A3D-F44B9C4C3FF8}" dt="2021-08-18T17:06:24.209" v="1" actId="47"/>
        <pc:sldMkLst>
          <pc:docMk/>
          <pc:sldMk cId="4080421712" sldId="470"/>
        </pc:sldMkLst>
      </pc:sldChg>
      <pc:sldChg chg="del">
        <pc:chgData name="Marisa K. Miller" userId="dec036e2-4e52-42a4-b32f-026866b13ad2" providerId="ADAL" clId="{D08F72FD-02B3-4CBF-8A3D-F44B9C4C3FF8}" dt="2021-08-18T17:06:24.209" v="1" actId="47"/>
        <pc:sldMkLst>
          <pc:docMk/>
          <pc:sldMk cId="1708603786" sldId="471"/>
        </pc:sldMkLst>
      </pc:sldChg>
      <pc:sldChg chg="del">
        <pc:chgData name="Marisa K. Miller" userId="dec036e2-4e52-42a4-b32f-026866b13ad2" providerId="ADAL" clId="{D08F72FD-02B3-4CBF-8A3D-F44B9C4C3FF8}" dt="2021-08-18T17:06:28.202" v="2" actId="47"/>
        <pc:sldMkLst>
          <pc:docMk/>
          <pc:sldMk cId="642478045" sldId="472"/>
        </pc:sldMkLst>
      </pc:sldChg>
      <pc:sldChg chg="del">
        <pc:chgData name="Marisa K. Miller" userId="dec036e2-4e52-42a4-b32f-026866b13ad2" providerId="ADAL" clId="{D08F72FD-02B3-4CBF-8A3D-F44B9C4C3FF8}" dt="2021-08-18T17:06:28.202" v="2" actId="47"/>
        <pc:sldMkLst>
          <pc:docMk/>
          <pc:sldMk cId="2490226884" sldId="473"/>
        </pc:sldMkLst>
      </pc:sldChg>
      <pc:sldChg chg="addSp delSp modSp del mod">
        <pc:chgData name="Marisa K. Miller" userId="dec036e2-4e52-42a4-b32f-026866b13ad2" providerId="ADAL" clId="{D08F72FD-02B3-4CBF-8A3D-F44B9C4C3FF8}" dt="2021-08-24T23:40:03.680" v="1589" actId="47"/>
        <pc:sldMkLst>
          <pc:docMk/>
          <pc:sldMk cId="276345524" sldId="474"/>
        </pc:sldMkLst>
        <pc:spChg chg="del">
          <ac:chgData name="Marisa K. Miller" userId="dec036e2-4e52-42a4-b32f-026866b13ad2" providerId="ADAL" clId="{D08F72FD-02B3-4CBF-8A3D-F44B9C4C3FF8}" dt="2021-08-19T17:09:24.160" v="822" actId="478"/>
          <ac:spMkLst>
            <pc:docMk/>
            <pc:sldMk cId="276345524" sldId="474"/>
            <ac:spMk id="2" creationId="{BCB04B91-4821-42E6-8FFA-AE15A0EBBC09}"/>
          </ac:spMkLst>
        </pc:spChg>
        <pc:spChg chg="add mod">
          <ac:chgData name="Marisa K. Miller" userId="dec036e2-4e52-42a4-b32f-026866b13ad2" providerId="ADAL" clId="{D08F72FD-02B3-4CBF-8A3D-F44B9C4C3FF8}" dt="2021-08-19T18:27:43.804" v="1469" actId="207"/>
          <ac:spMkLst>
            <pc:docMk/>
            <pc:sldMk cId="276345524" sldId="474"/>
            <ac:spMk id="4" creationId="{B9050B40-B9B6-4E93-9ABA-2F75AEE02A3E}"/>
          </ac:spMkLst>
        </pc:spChg>
        <pc:spChg chg="add mod">
          <ac:chgData name="Marisa K. Miller" userId="dec036e2-4e52-42a4-b32f-026866b13ad2" providerId="ADAL" clId="{D08F72FD-02B3-4CBF-8A3D-F44B9C4C3FF8}" dt="2021-08-19T18:28:20.438" v="1492" actId="207"/>
          <ac:spMkLst>
            <pc:docMk/>
            <pc:sldMk cId="276345524" sldId="474"/>
            <ac:spMk id="5" creationId="{585B0EA9-0857-4EB6-B8C1-301C40F07802}"/>
          </ac:spMkLst>
        </pc:spChg>
        <pc:graphicFrameChg chg="mod modGraphic">
          <ac:chgData name="Marisa K. Miller" userId="dec036e2-4e52-42a4-b32f-026866b13ad2" providerId="ADAL" clId="{D08F72FD-02B3-4CBF-8A3D-F44B9C4C3FF8}" dt="2021-08-19T18:26:20.255" v="1451" actId="20577"/>
          <ac:graphicFrameMkLst>
            <pc:docMk/>
            <pc:sldMk cId="276345524" sldId="474"/>
            <ac:graphicFrameMk id="3" creationId="{25FEAD4D-F3B0-4A15-B576-93587F6035C4}"/>
          </ac:graphicFrameMkLst>
        </pc:graphicFrameChg>
      </pc:sldChg>
      <pc:sldChg chg="delSp del mod">
        <pc:chgData name="Marisa K. Miller" userId="dec036e2-4e52-42a4-b32f-026866b13ad2" providerId="ADAL" clId="{D08F72FD-02B3-4CBF-8A3D-F44B9C4C3FF8}" dt="2021-08-24T23:40:03.680" v="1589" actId="47"/>
        <pc:sldMkLst>
          <pc:docMk/>
          <pc:sldMk cId="989899863" sldId="475"/>
        </pc:sldMkLst>
        <pc:spChg chg="del">
          <ac:chgData name="Marisa K. Miller" userId="dec036e2-4e52-42a4-b32f-026866b13ad2" providerId="ADAL" clId="{D08F72FD-02B3-4CBF-8A3D-F44B9C4C3FF8}" dt="2021-08-22T21:41:55.915" v="1540" actId="478"/>
          <ac:spMkLst>
            <pc:docMk/>
            <pc:sldMk cId="989899863" sldId="475"/>
            <ac:spMk id="2" creationId="{A1C4D8DB-BF81-482D-AA02-91E33D3728A4}"/>
          </ac:spMkLst>
        </pc:spChg>
      </pc:sldChg>
      <pc:sldChg chg="del">
        <pc:chgData name="Marisa K. Miller" userId="dec036e2-4e52-42a4-b32f-026866b13ad2" providerId="ADAL" clId="{D08F72FD-02B3-4CBF-8A3D-F44B9C4C3FF8}" dt="2021-08-22T21:42:38.969" v="1547" actId="47"/>
        <pc:sldMkLst>
          <pc:docMk/>
          <pc:sldMk cId="635699818" sldId="476"/>
        </pc:sldMkLst>
      </pc:sldChg>
      <pc:sldChg chg="del">
        <pc:chgData name="Marisa K. Miller" userId="dec036e2-4e52-42a4-b32f-026866b13ad2" providerId="ADAL" clId="{D08F72FD-02B3-4CBF-8A3D-F44B9C4C3FF8}" dt="2021-08-22T21:42:49.714" v="1548" actId="47"/>
        <pc:sldMkLst>
          <pc:docMk/>
          <pc:sldMk cId="3202995438" sldId="477"/>
        </pc:sldMkLst>
      </pc:sldChg>
      <pc:sldChg chg="del">
        <pc:chgData name="Marisa K. Miller" userId="dec036e2-4e52-42a4-b32f-026866b13ad2" providerId="ADAL" clId="{D08F72FD-02B3-4CBF-8A3D-F44B9C4C3FF8}" dt="2021-08-18T17:06:55.214" v="3" actId="47"/>
        <pc:sldMkLst>
          <pc:docMk/>
          <pc:sldMk cId="4148236303" sldId="478"/>
        </pc:sldMkLst>
      </pc:sldChg>
      <pc:sldChg chg="del">
        <pc:chgData name="Marisa K. Miller" userId="dec036e2-4e52-42a4-b32f-026866b13ad2" providerId="ADAL" clId="{D08F72FD-02B3-4CBF-8A3D-F44B9C4C3FF8}" dt="2021-08-18T17:06:55.214" v="3" actId="47"/>
        <pc:sldMkLst>
          <pc:docMk/>
          <pc:sldMk cId="2520352872" sldId="479"/>
        </pc:sldMkLst>
      </pc:sldChg>
      <pc:sldChg chg="delSp modSp mod ord">
        <pc:chgData name="Marisa K. Miller" userId="dec036e2-4e52-42a4-b32f-026866b13ad2" providerId="ADAL" clId="{D08F72FD-02B3-4CBF-8A3D-F44B9C4C3FF8}" dt="2021-08-24T23:39:22.949" v="1586" actId="20577"/>
        <pc:sldMkLst>
          <pc:docMk/>
          <pc:sldMk cId="1294627854" sldId="480"/>
        </pc:sldMkLst>
        <pc:spChg chg="del">
          <ac:chgData name="Marisa K. Miller" userId="dec036e2-4e52-42a4-b32f-026866b13ad2" providerId="ADAL" clId="{D08F72FD-02B3-4CBF-8A3D-F44B9C4C3FF8}" dt="2021-08-19T13:34:24.168" v="278" actId="478"/>
          <ac:spMkLst>
            <pc:docMk/>
            <pc:sldMk cId="1294627854" sldId="480"/>
            <ac:spMk id="2" creationId="{7BA38191-E343-4951-8938-ECE650C9F415}"/>
          </ac:spMkLst>
        </pc:spChg>
        <pc:graphicFrameChg chg="modGraphic">
          <ac:chgData name="Marisa K. Miller" userId="dec036e2-4e52-42a4-b32f-026866b13ad2" providerId="ADAL" clId="{D08F72FD-02B3-4CBF-8A3D-F44B9C4C3FF8}" dt="2021-08-24T23:39:22.949" v="1586" actId="20577"/>
          <ac:graphicFrameMkLst>
            <pc:docMk/>
            <pc:sldMk cId="1294627854" sldId="480"/>
            <ac:graphicFrameMk id="3" creationId="{FD715E70-EF4C-4B83-A5DC-0F59AD614F5B}"/>
          </ac:graphicFrameMkLst>
        </pc:graphicFrameChg>
      </pc:sldChg>
      <pc:sldChg chg="delSp del mod ord">
        <pc:chgData name="Marisa K. Miller" userId="dec036e2-4e52-42a4-b32f-026866b13ad2" providerId="ADAL" clId="{D08F72FD-02B3-4CBF-8A3D-F44B9C4C3FF8}" dt="2021-08-24T23:40:16.970" v="1590" actId="47"/>
        <pc:sldMkLst>
          <pc:docMk/>
          <pc:sldMk cId="3013809991" sldId="481"/>
        </pc:sldMkLst>
        <pc:spChg chg="del">
          <ac:chgData name="Marisa K. Miller" userId="dec036e2-4e52-42a4-b32f-026866b13ad2" providerId="ADAL" clId="{D08F72FD-02B3-4CBF-8A3D-F44B9C4C3FF8}" dt="2021-08-19T16:39:19.987" v="594" actId="478"/>
          <ac:spMkLst>
            <pc:docMk/>
            <pc:sldMk cId="3013809991" sldId="481"/>
            <ac:spMk id="2" creationId="{710E800C-516C-417D-BA2C-FA808EDE7B1B}"/>
          </ac:spMkLst>
        </pc:spChg>
      </pc:sldChg>
      <pc:sldChg chg="del ord">
        <pc:chgData name="Marisa K. Miller" userId="dec036e2-4e52-42a4-b32f-026866b13ad2" providerId="ADAL" clId="{D08F72FD-02B3-4CBF-8A3D-F44B9C4C3FF8}" dt="2021-08-22T21:42:59.134" v="1549" actId="47"/>
        <pc:sldMkLst>
          <pc:docMk/>
          <pc:sldMk cId="1094364850" sldId="482"/>
        </pc:sldMkLst>
      </pc:sldChg>
      <pc:sldChg chg="delSp del mod ord">
        <pc:chgData name="Marisa K. Miller" userId="dec036e2-4e52-42a4-b32f-026866b13ad2" providerId="ADAL" clId="{D08F72FD-02B3-4CBF-8A3D-F44B9C4C3FF8}" dt="2021-08-22T21:42:59.134" v="1549" actId="47"/>
        <pc:sldMkLst>
          <pc:docMk/>
          <pc:sldMk cId="2412108449" sldId="483"/>
        </pc:sldMkLst>
        <pc:spChg chg="del">
          <ac:chgData name="Marisa K. Miller" userId="dec036e2-4e52-42a4-b32f-026866b13ad2" providerId="ADAL" clId="{D08F72FD-02B3-4CBF-8A3D-F44B9C4C3FF8}" dt="2021-08-22T21:42:29.344" v="1546" actId="478"/>
          <ac:spMkLst>
            <pc:docMk/>
            <pc:sldMk cId="2412108449" sldId="483"/>
            <ac:spMk id="2" creationId="{8302C671-9983-4A59-92CB-A8772DDF79F1}"/>
          </ac:spMkLst>
        </pc:spChg>
      </pc:sldChg>
      <pc:sldChg chg="del">
        <pc:chgData name="Marisa K. Miller" userId="dec036e2-4e52-42a4-b32f-026866b13ad2" providerId="ADAL" clId="{D08F72FD-02B3-4CBF-8A3D-F44B9C4C3FF8}" dt="2021-08-18T17:07:39.688" v="5" actId="47"/>
        <pc:sldMkLst>
          <pc:docMk/>
          <pc:sldMk cId="1874426679" sldId="484"/>
        </pc:sldMkLst>
      </pc:sldChg>
      <pc:sldChg chg="del">
        <pc:chgData name="Marisa K. Miller" userId="dec036e2-4e52-42a4-b32f-026866b13ad2" providerId="ADAL" clId="{D08F72FD-02B3-4CBF-8A3D-F44B9C4C3FF8}" dt="2021-08-18T17:07:39.688" v="5" actId="47"/>
        <pc:sldMkLst>
          <pc:docMk/>
          <pc:sldMk cId="3520080493" sldId="485"/>
        </pc:sldMkLst>
      </pc:sldChg>
      <pc:sldChg chg="del">
        <pc:chgData name="Marisa K. Miller" userId="dec036e2-4e52-42a4-b32f-026866b13ad2" providerId="ADAL" clId="{D08F72FD-02B3-4CBF-8A3D-F44B9C4C3FF8}" dt="2021-08-18T17:07:42.767" v="6" actId="47"/>
        <pc:sldMkLst>
          <pc:docMk/>
          <pc:sldMk cId="474252786" sldId="486"/>
        </pc:sldMkLst>
      </pc:sldChg>
      <pc:sldChg chg="del">
        <pc:chgData name="Marisa K. Miller" userId="dec036e2-4e52-42a4-b32f-026866b13ad2" providerId="ADAL" clId="{D08F72FD-02B3-4CBF-8A3D-F44B9C4C3FF8}" dt="2021-08-18T17:07:42.767" v="6" actId="47"/>
        <pc:sldMkLst>
          <pc:docMk/>
          <pc:sldMk cId="2035935118" sldId="487"/>
        </pc:sldMkLst>
      </pc:sldChg>
      <pc:sldChg chg="del">
        <pc:chgData name="Marisa K. Miller" userId="dec036e2-4e52-42a4-b32f-026866b13ad2" providerId="ADAL" clId="{D08F72FD-02B3-4CBF-8A3D-F44B9C4C3FF8}" dt="2021-08-18T17:06:24.209" v="1" actId="47"/>
        <pc:sldMkLst>
          <pc:docMk/>
          <pc:sldMk cId="864521944" sldId="488"/>
        </pc:sldMkLst>
      </pc:sldChg>
      <pc:sldChg chg="del">
        <pc:chgData name="Marisa K. Miller" userId="dec036e2-4e52-42a4-b32f-026866b13ad2" providerId="ADAL" clId="{D08F72FD-02B3-4CBF-8A3D-F44B9C4C3FF8}" dt="2021-08-18T17:06:24.209" v="1" actId="47"/>
        <pc:sldMkLst>
          <pc:docMk/>
          <pc:sldMk cId="1378572376" sldId="489"/>
        </pc:sldMkLst>
      </pc:sldChg>
      <pc:sldChg chg="del">
        <pc:chgData name="Marisa K. Miller" userId="dec036e2-4e52-42a4-b32f-026866b13ad2" providerId="ADAL" clId="{D08F72FD-02B3-4CBF-8A3D-F44B9C4C3FF8}" dt="2021-08-18T17:06:24.209" v="1" actId="47"/>
        <pc:sldMkLst>
          <pc:docMk/>
          <pc:sldMk cId="3613016057" sldId="490"/>
        </pc:sldMkLst>
      </pc:sldChg>
      <pc:sldChg chg="del">
        <pc:chgData name="Marisa K. Miller" userId="dec036e2-4e52-42a4-b32f-026866b13ad2" providerId="ADAL" clId="{D08F72FD-02B3-4CBF-8A3D-F44B9C4C3FF8}" dt="2021-08-18T17:06:28.202" v="2" actId="47"/>
        <pc:sldMkLst>
          <pc:docMk/>
          <pc:sldMk cId="116109524" sldId="491"/>
        </pc:sldMkLst>
      </pc:sldChg>
      <pc:sldChg chg="del">
        <pc:chgData name="Marisa K. Miller" userId="dec036e2-4e52-42a4-b32f-026866b13ad2" providerId="ADAL" clId="{D08F72FD-02B3-4CBF-8A3D-F44B9C4C3FF8}" dt="2021-08-18T17:06:28.202" v="2" actId="47"/>
        <pc:sldMkLst>
          <pc:docMk/>
          <pc:sldMk cId="1011199014" sldId="492"/>
        </pc:sldMkLst>
      </pc:sldChg>
      <pc:sldChg chg="del">
        <pc:chgData name="Marisa K. Miller" userId="dec036e2-4e52-42a4-b32f-026866b13ad2" providerId="ADAL" clId="{D08F72FD-02B3-4CBF-8A3D-F44B9C4C3FF8}" dt="2021-08-18T17:06:28.202" v="2" actId="47"/>
        <pc:sldMkLst>
          <pc:docMk/>
          <pc:sldMk cId="1833328907" sldId="493"/>
        </pc:sldMkLst>
      </pc:sldChg>
      <pc:sldChg chg="del">
        <pc:chgData name="Marisa K. Miller" userId="dec036e2-4e52-42a4-b32f-026866b13ad2" providerId="ADAL" clId="{D08F72FD-02B3-4CBF-8A3D-F44B9C4C3FF8}" dt="2021-08-18T17:06:28.202" v="2" actId="47"/>
        <pc:sldMkLst>
          <pc:docMk/>
          <pc:sldMk cId="3815838534" sldId="494"/>
        </pc:sldMkLst>
      </pc:sldChg>
      <pc:sldChg chg="del">
        <pc:chgData name="Marisa K. Miller" userId="dec036e2-4e52-42a4-b32f-026866b13ad2" providerId="ADAL" clId="{D08F72FD-02B3-4CBF-8A3D-F44B9C4C3FF8}" dt="2021-08-18T17:06:28.202" v="2" actId="47"/>
        <pc:sldMkLst>
          <pc:docMk/>
          <pc:sldMk cId="1656066157" sldId="495"/>
        </pc:sldMkLst>
      </pc:sldChg>
      <pc:sldChg chg="delSp del mod">
        <pc:chgData name="Marisa K. Miller" userId="dec036e2-4e52-42a4-b32f-026866b13ad2" providerId="ADAL" clId="{D08F72FD-02B3-4CBF-8A3D-F44B9C4C3FF8}" dt="2021-08-24T23:40:03.680" v="1589" actId="47"/>
        <pc:sldMkLst>
          <pc:docMk/>
          <pc:sldMk cId="2214930690" sldId="496"/>
        </pc:sldMkLst>
        <pc:spChg chg="del">
          <ac:chgData name="Marisa K. Miller" userId="dec036e2-4e52-42a4-b32f-026866b13ad2" providerId="ADAL" clId="{D08F72FD-02B3-4CBF-8A3D-F44B9C4C3FF8}" dt="2021-08-22T21:41:36.268" v="1538" actId="478"/>
          <ac:spMkLst>
            <pc:docMk/>
            <pc:sldMk cId="2214930690" sldId="496"/>
            <ac:spMk id="8" creationId="{478D96D4-0BF9-4232-85DE-84F875EAC154}"/>
          </ac:spMkLst>
        </pc:spChg>
      </pc:sldChg>
      <pc:sldChg chg="delSp del mod">
        <pc:chgData name="Marisa K. Miller" userId="dec036e2-4e52-42a4-b32f-026866b13ad2" providerId="ADAL" clId="{D08F72FD-02B3-4CBF-8A3D-F44B9C4C3FF8}" dt="2021-08-24T23:40:03.680" v="1589" actId="47"/>
        <pc:sldMkLst>
          <pc:docMk/>
          <pc:sldMk cId="3112071953" sldId="497"/>
        </pc:sldMkLst>
        <pc:spChg chg="del">
          <ac:chgData name="Marisa K. Miller" userId="dec036e2-4e52-42a4-b32f-026866b13ad2" providerId="ADAL" clId="{D08F72FD-02B3-4CBF-8A3D-F44B9C4C3FF8}" dt="2021-08-19T18:28:49.764" v="1493" actId="478"/>
          <ac:spMkLst>
            <pc:docMk/>
            <pc:sldMk cId="3112071953" sldId="497"/>
            <ac:spMk id="2" creationId="{8A94E853-BCE1-467A-9D7E-EA7AE445932E}"/>
          </ac:spMkLst>
        </pc:spChg>
      </pc:sldChg>
      <pc:sldChg chg="delSp del mod">
        <pc:chgData name="Marisa K. Miller" userId="dec036e2-4e52-42a4-b32f-026866b13ad2" providerId="ADAL" clId="{D08F72FD-02B3-4CBF-8A3D-F44B9C4C3FF8}" dt="2021-08-24T23:40:03.680" v="1589" actId="47"/>
        <pc:sldMkLst>
          <pc:docMk/>
          <pc:sldMk cId="2879721647" sldId="498"/>
        </pc:sldMkLst>
        <pc:spChg chg="del">
          <ac:chgData name="Marisa K. Miller" userId="dec036e2-4e52-42a4-b32f-026866b13ad2" providerId="ADAL" clId="{D08F72FD-02B3-4CBF-8A3D-F44B9C4C3FF8}" dt="2021-08-19T18:28:55.743" v="1494" actId="478"/>
          <ac:spMkLst>
            <pc:docMk/>
            <pc:sldMk cId="2879721647" sldId="498"/>
            <ac:spMk id="2" creationId="{DA99C718-87A4-4137-8D9B-C04E07508017}"/>
          </ac:spMkLst>
        </pc:spChg>
      </pc:sldChg>
      <pc:sldChg chg="delSp del mod">
        <pc:chgData name="Marisa K. Miller" userId="dec036e2-4e52-42a4-b32f-026866b13ad2" providerId="ADAL" clId="{D08F72FD-02B3-4CBF-8A3D-F44B9C4C3FF8}" dt="2021-08-24T23:40:03.680" v="1589" actId="47"/>
        <pc:sldMkLst>
          <pc:docMk/>
          <pc:sldMk cId="1502848826" sldId="499"/>
        </pc:sldMkLst>
        <pc:spChg chg="del">
          <ac:chgData name="Marisa K. Miller" userId="dec036e2-4e52-42a4-b32f-026866b13ad2" providerId="ADAL" clId="{D08F72FD-02B3-4CBF-8A3D-F44B9C4C3FF8}" dt="2021-08-22T21:41:50.615" v="1539" actId="478"/>
          <ac:spMkLst>
            <pc:docMk/>
            <pc:sldMk cId="1502848826" sldId="499"/>
            <ac:spMk id="2" creationId="{49445313-2B1E-47FD-8E08-8647BC5BC40C}"/>
          </ac:spMkLst>
        </pc:spChg>
      </pc:sldChg>
      <pc:sldChg chg="del">
        <pc:chgData name="Marisa K. Miller" userId="dec036e2-4e52-42a4-b32f-026866b13ad2" providerId="ADAL" clId="{D08F72FD-02B3-4CBF-8A3D-F44B9C4C3FF8}" dt="2021-08-22T21:42:49.714" v="1548" actId="47"/>
        <pc:sldMkLst>
          <pc:docMk/>
          <pc:sldMk cId="400212103" sldId="500"/>
        </pc:sldMkLst>
      </pc:sldChg>
      <pc:sldChg chg="del">
        <pc:chgData name="Marisa K. Miller" userId="dec036e2-4e52-42a4-b32f-026866b13ad2" providerId="ADAL" clId="{D08F72FD-02B3-4CBF-8A3D-F44B9C4C3FF8}" dt="2021-08-22T21:42:49.714" v="1548" actId="47"/>
        <pc:sldMkLst>
          <pc:docMk/>
          <pc:sldMk cId="1008449488" sldId="501"/>
        </pc:sldMkLst>
      </pc:sldChg>
      <pc:sldChg chg="del">
        <pc:chgData name="Marisa K. Miller" userId="dec036e2-4e52-42a4-b32f-026866b13ad2" providerId="ADAL" clId="{D08F72FD-02B3-4CBF-8A3D-F44B9C4C3FF8}" dt="2021-08-22T21:42:49.714" v="1548" actId="47"/>
        <pc:sldMkLst>
          <pc:docMk/>
          <pc:sldMk cId="2906845817" sldId="502"/>
        </pc:sldMkLst>
      </pc:sldChg>
      <pc:sldChg chg="del">
        <pc:chgData name="Marisa K. Miller" userId="dec036e2-4e52-42a4-b32f-026866b13ad2" providerId="ADAL" clId="{D08F72FD-02B3-4CBF-8A3D-F44B9C4C3FF8}" dt="2021-08-22T21:42:49.714" v="1548" actId="47"/>
        <pc:sldMkLst>
          <pc:docMk/>
          <pc:sldMk cId="3287425308" sldId="503"/>
        </pc:sldMkLst>
      </pc:sldChg>
      <pc:sldChg chg="del">
        <pc:chgData name="Marisa K. Miller" userId="dec036e2-4e52-42a4-b32f-026866b13ad2" providerId="ADAL" clId="{D08F72FD-02B3-4CBF-8A3D-F44B9C4C3FF8}" dt="2021-08-22T21:42:49.714" v="1548" actId="47"/>
        <pc:sldMkLst>
          <pc:docMk/>
          <pc:sldMk cId="3490631727" sldId="504"/>
        </pc:sldMkLst>
      </pc:sldChg>
      <pc:sldChg chg="del">
        <pc:chgData name="Marisa K. Miller" userId="dec036e2-4e52-42a4-b32f-026866b13ad2" providerId="ADAL" clId="{D08F72FD-02B3-4CBF-8A3D-F44B9C4C3FF8}" dt="2021-08-18T17:06:55.214" v="3" actId="47"/>
        <pc:sldMkLst>
          <pc:docMk/>
          <pc:sldMk cId="721768498" sldId="505"/>
        </pc:sldMkLst>
      </pc:sldChg>
      <pc:sldChg chg="del">
        <pc:chgData name="Marisa K. Miller" userId="dec036e2-4e52-42a4-b32f-026866b13ad2" providerId="ADAL" clId="{D08F72FD-02B3-4CBF-8A3D-F44B9C4C3FF8}" dt="2021-08-18T17:06:55.214" v="3" actId="47"/>
        <pc:sldMkLst>
          <pc:docMk/>
          <pc:sldMk cId="4041098309" sldId="506"/>
        </pc:sldMkLst>
      </pc:sldChg>
      <pc:sldChg chg="del">
        <pc:chgData name="Marisa K. Miller" userId="dec036e2-4e52-42a4-b32f-026866b13ad2" providerId="ADAL" clId="{D08F72FD-02B3-4CBF-8A3D-F44B9C4C3FF8}" dt="2021-08-18T17:06:55.214" v="3" actId="47"/>
        <pc:sldMkLst>
          <pc:docMk/>
          <pc:sldMk cId="3306341803" sldId="507"/>
        </pc:sldMkLst>
      </pc:sldChg>
      <pc:sldChg chg="del">
        <pc:chgData name="Marisa K. Miller" userId="dec036e2-4e52-42a4-b32f-026866b13ad2" providerId="ADAL" clId="{D08F72FD-02B3-4CBF-8A3D-F44B9C4C3FF8}" dt="2021-08-18T17:06:55.214" v="3" actId="47"/>
        <pc:sldMkLst>
          <pc:docMk/>
          <pc:sldMk cId="1734793237" sldId="508"/>
        </pc:sldMkLst>
      </pc:sldChg>
      <pc:sldChg chg="delSp modSp mod ord">
        <pc:chgData name="Marisa K. Miller" userId="dec036e2-4e52-42a4-b32f-026866b13ad2" providerId="ADAL" clId="{D08F72FD-02B3-4CBF-8A3D-F44B9C4C3FF8}" dt="2021-08-26T15:56:22.467" v="1591" actId="1076"/>
        <pc:sldMkLst>
          <pc:docMk/>
          <pc:sldMk cId="3981782054" sldId="509"/>
        </pc:sldMkLst>
        <pc:spChg chg="del">
          <ac:chgData name="Marisa K. Miller" userId="dec036e2-4e52-42a4-b32f-026866b13ad2" providerId="ADAL" clId="{D08F72FD-02B3-4CBF-8A3D-F44B9C4C3FF8}" dt="2021-08-19T16:37:58.562" v="587" actId="478"/>
          <ac:spMkLst>
            <pc:docMk/>
            <pc:sldMk cId="3981782054" sldId="509"/>
            <ac:spMk id="2" creationId="{3F8C78EF-FADB-47C8-B40F-48BBB11E3995}"/>
          </ac:spMkLst>
        </pc:spChg>
        <pc:spChg chg="mod">
          <ac:chgData name="Marisa K. Miller" userId="dec036e2-4e52-42a4-b32f-026866b13ad2" providerId="ADAL" clId="{D08F72FD-02B3-4CBF-8A3D-F44B9C4C3FF8}" dt="2021-08-26T15:56:22.467" v="1591" actId="1076"/>
          <ac:spMkLst>
            <pc:docMk/>
            <pc:sldMk cId="3981782054" sldId="509"/>
            <ac:spMk id="9" creationId="{E32FA146-D0F1-4D2E-800D-0CEA7C47461C}"/>
          </ac:spMkLst>
        </pc:spChg>
      </pc:sldChg>
      <pc:sldChg chg="addSp delSp modSp mod ord">
        <pc:chgData name="Marisa K. Miller" userId="dec036e2-4e52-42a4-b32f-026866b13ad2" providerId="ADAL" clId="{D08F72FD-02B3-4CBF-8A3D-F44B9C4C3FF8}" dt="2021-08-22T21:15:55.306" v="1537" actId="207"/>
        <pc:sldMkLst>
          <pc:docMk/>
          <pc:sldMk cId="1323189376" sldId="510"/>
        </pc:sldMkLst>
        <pc:spChg chg="add mod">
          <ac:chgData name="Marisa K. Miller" userId="dec036e2-4e52-42a4-b32f-026866b13ad2" providerId="ADAL" clId="{D08F72FD-02B3-4CBF-8A3D-F44B9C4C3FF8}" dt="2021-08-22T21:15:55.306" v="1537" actId="207"/>
          <ac:spMkLst>
            <pc:docMk/>
            <pc:sldMk cId="1323189376" sldId="510"/>
            <ac:spMk id="2" creationId="{85A3B253-CDA0-44C9-9DD8-D31E5691A2A9}"/>
          </ac:spMkLst>
        </pc:spChg>
        <pc:spChg chg="del">
          <ac:chgData name="Marisa K. Miller" userId="dec036e2-4e52-42a4-b32f-026866b13ad2" providerId="ADAL" clId="{D08F72FD-02B3-4CBF-8A3D-F44B9C4C3FF8}" dt="2021-08-19T13:37:46.149" v="487" actId="478"/>
          <ac:spMkLst>
            <pc:docMk/>
            <pc:sldMk cId="1323189376" sldId="510"/>
            <ac:spMk id="2" creationId="{FE919902-ED2E-4FEA-8A2C-566AC9525198}"/>
          </ac:spMkLst>
        </pc:spChg>
        <pc:spChg chg="add">
          <ac:chgData name="Marisa K. Miller" userId="dec036e2-4e52-42a4-b32f-026866b13ad2" providerId="ADAL" clId="{D08F72FD-02B3-4CBF-8A3D-F44B9C4C3FF8}" dt="2021-08-19T16:36:17.622" v="586" actId="11529"/>
          <ac:spMkLst>
            <pc:docMk/>
            <pc:sldMk cId="1323189376" sldId="510"/>
            <ac:spMk id="6" creationId="{6DBD9F4E-9CB0-402F-A88A-02C965F98B8A}"/>
          </ac:spMkLst>
        </pc:spChg>
        <pc:grpChg chg="mod">
          <ac:chgData name="Marisa K. Miller" userId="dec036e2-4e52-42a4-b32f-026866b13ad2" providerId="ADAL" clId="{D08F72FD-02B3-4CBF-8A3D-F44B9C4C3FF8}" dt="2021-08-19T15:28:02.969" v="508"/>
          <ac:grpSpMkLst>
            <pc:docMk/>
            <pc:sldMk cId="1323189376" sldId="510"/>
            <ac:grpSpMk id="5" creationId="{AD05ADAB-6931-40F6-939A-096B8F5B968A}"/>
          </ac:grpSpMkLst>
        </pc:grpChg>
        <pc:inkChg chg="add del mod">
          <ac:chgData name="Marisa K. Miller" userId="dec036e2-4e52-42a4-b32f-026866b13ad2" providerId="ADAL" clId="{D08F72FD-02B3-4CBF-8A3D-F44B9C4C3FF8}" dt="2021-08-19T15:28:03.803" v="509" actId="9405"/>
          <ac:inkMkLst>
            <pc:docMk/>
            <pc:sldMk cId="1323189376" sldId="510"/>
            <ac:inkMk id="3" creationId="{B16FF7B2-A31F-4266-A208-1429AF188C9A}"/>
          </ac:inkMkLst>
        </pc:inkChg>
        <pc:inkChg chg="add del mod">
          <ac:chgData name="Marisa K. Miller" userId="dec036e2-4e52-42a4-b32f-026866b13ad2" providerId="ADAL" clId="{D08F72FD-02B3-4CBF-8A3D-F44B9C4C3FF8}" dt="2021-08-19T15:28:02.969" v="508"/>
          <ac:inkMkLst>
            <pc:docMk/>
            <pc:sldMk cId="1323189376" sldId="510"/>
            <ac:inkMk id="4" creationId="{FDBF6679-EEC6-4C41-9A43-F5C6430B154F}"/>
          </ac:inkMkLst>
        </pc:inkChg>
      </pc:sldChg>
      <pc:sldChg chg="delSp mod ord">
        <pc:chgData name="Marisa K. Miller" userId="dec036e2-4e52-42a4-b32f-026866b13ad2" providerId="ADAL" clId="{D08F72FD-02B3-4CBF-8A3D-F44B9C4C3FF8}" dt="2021-08-19T13:37:58.059" v="488" actId="478"/>
        <pc:sldMkLst>
          <pc:docMk/>
          <pc:sldMk cId="250009078" sldId="511"/>
        </pc:sldMkLst>
        <pc:spChg chg="del">
          <ac:chgData name="Marisa K. Miller" userId="dec036e2-4e52-42a4-b32f-026866b13ad2" providerId="ADAL" clId="{D08F72FD-02B3-4CBF-8A3D-F44B9C4C3FF8}" dt="2021-08-19T13:37:58.059" v="488" actId="478"/>
          <ac:spMkLst>
            <pc:docMk/>
            <pc:sldMk cId="250009078" sldId="511"/>
            <ac:spMk id="2" creationId="{BDF497B5-A2BC-4BCA-A082-E1233EBE19B4}"/>
          </ac:spMkLst>
        </pc:spChg>
      </pc:sldChg>
      <pc:sldChg chg="delSp modSp mod ord">
        <pc:chgData name="Marisa K. Miller" userId="dec036e2-4e52-42a4-b32f-026866b13ad2" providerId="ADAL" clId="{D08F72FD-02B3-4CBF-8A3D-F44B9C4C3FF8}" dt="2021-08-19T16:38:15.274" v="589" actId="478"/>
        <pc:sldMkLst>
          <pc:docMk/>
          <pc:sldMk cId="990006339" sldId="512"/>
        </pc:sldMkLst>
        <pc:spChg chg="del mod">
          <ac:chgData name="Marisa K. Miller" userId="dec036e2-4e52-42a4-b32f-026866b13ad2" providerId="ADAL" clId="{D08F72FD-02B3-4CBF-8A3D-F44B9C4C3FF8}" dt="2021-08-19T16:38:15.274" v="589" actId="478"/>
          <ac:spMkLst>
            <pc:docMk/>
            <pc:sldMk cId="990006339" sldId="512"/>
            <ac:spMk id="2" creationId="{63B6EFEB-1C12-4155-A22C-BD6753F92149}"/>
          </ac:spMkLst>
        </pc:spChg>
      </pc:sldChg>
      <pc:sldChg chg="delSp mod ord">
        <pc:chgData name="Marisa K. Miller" userId="dec036e2-4e52-42a4-b32f-026866b13ad2" providerId="ADAL" clId="{D08F72FD-02B3-4CBF-8A3D-F44B9C4C3FF8}" dt="2021-08-19T16:38:25.017" v="590" actId="478"/>
        <pc:sldMkLst>
          <pc:docMk/>
          <pc:sldMk cId="1974806155" sldId="513"/>
        </pc:sldMkLst>
        <pc:spChg chg="del">
          <ac:chgData name="Marisa K. Miller" userId="dec036e2-4e52-42a4-b32f-026866b13ad2" providerId="ADAL" clId="{D08F72FD-02B3-4CBF-8A3D-F44B9C4C3FF8}" dt="2021-08-19T16:38:25.017" v="590" actId="478"/>
          <ac:spMkLst>
            <pc:docMk/>
            <pc:sldMk cId="1974806155" sldId="513"/>
            <ac:spMk id="2" creationId="{C48FA4B1-71BA-4737-B943-E509B9561484}"/>
          </ac:spMkLst>
        </pc:spChg>
      </pc:sldChg>
      <pc:sldChg chg="delSp del mod ord">
        <pc:chgData name="Marisa K. Miller" userId="dec036e2-4e52-42a4-b32f-026866b13ad2" providerId="ADAL" clId="{D08F72FD-02B3-4CBF-8A3D-F44B9C4C3FF8}" dt="2021-08-24T23:39:57.680" v="1588" actId="47"/>
        <pc:sldMkLst>
          <pc:docMk/>
          <pc:sldMk cId="2269412714" sldId="514"/>
        </pc:sldMkLst>
        <pc:spChg chg="del">
          <ac:chgData name="Marisa K. Miller" userId="dec036e2-4e52-42a4-b32f-026866b13ad2" providerId="ADAL" clId="{D08F72FD-02B3-4CBF-8A3D-F44B9C4C3FF8}" dt="2021-08-19T16:38:45.841" v="591" actId="478"/>
          <ac:spMkLst>
            <pc:docMk/>
            <pc:sldMk cId="2269412714" sldId="514"/>
            <ac:spMk id="2" creationId="{9AB87312-DBFC-43C5-A747-A630EDFBD6C1}"/>
          </ac:spMkLst>
        </pc:spChg>
      </pc:sldChg>
      <pc:sldChg chg="delSp mod ord">
        <pc:chgData name="Marisa K. Miller" userId="dec036e2-4e52-42a4-b32f-026866b13ad2" providerId="ADAL" clId="{D08F72FD-02B3-4CBF-8A3D-F44B9C4C3FF8}" dt="2021-08-19T16:38:58.121" v="592" actId="478"/>
        <pc:sldMkLst>
          <pc:docMk/>
          <pc:sldMk cId="4256429497" sldId="515"/>
        </pc:sldMkLst>
        <pc:spChg chg="del">
          <ac:chgData name="Marisa K. Miller" userId="dec036e2-4e52-42a4-b32f-026866b13ad2" providerId="ADAL" clId="{D08F72FD-02B3-4CBF-8A3D-F44B9C4C3FF8}" dt="2021-08-19T16:38:58.121" v="592" actId="478"/>
          <ac:spMkLst>
            <pc:docMk/>
            <pc:sldMk cId="4256429497" sldId="515"/>
            <ac:spMk id="2" creationId="{7D1999E4-8324-45C5-BD50-36FE1BACCD3F}"/>
          </ac:spMkLst>
        </pc:spChg>
      </pc:sldChg>
      <pc:sldChg chg="delSp mod ord">
        <pc:chgData name="Marisa K. Miller" userId="dec036e2-4e52-42a4-b32f-026866b13ad2" providerId="ADAL" clId="{D08F72FD-02B3-4CBF-8A3D-F44B9C4C3FF8}" dt="2021-08-19T16:39:08.825" v="593" actId="478"/>
        <pc:sldMkLst>
          <pc:docMk/>
          <pc:sldMk cId="2847071552" sldId="516"/>
        </pc:sldMkLst>
        <pc:spChg chg="del">
          <ac:chgData name="Marisa K. Miller" userId="dec036e2-4e52-42a4-b32f-026866b13ad2" providerId="ADAL" clId="{D08F72FD-02B3-4CBF-8A3D-F44B9C4C3FF8}" dt="2021-08-19T16:39:08.825" v="593" actId="478"/>
          <ac:spMkLst>
            <pc:docMk/>
            <pc:sldMk cId="2847071552" sldId="516"/>
            <ac:spMk id="2" creationId="{0292ABBC-1D96-4827-A45E-23AEC3E6D4B0}"/>
          </ac:spMkLst>
        </pc:spChg>
      </pc:sldChg>
      <pc:sldChg chg="del">
        <pc:chgData name="Marisa K. Miller" userId="dec036e2-4e52-42a4-b32f-026866b13ad2" providerId="ADAL" clId="{D08F72FD-02B3-4CBF-8A3D-F44B9C4C3FF8}" dt="2021-08-18T17:07:29.530" v="4" actId="47"/>
        <pc:sldMkLst>
          <pc:docMk/>
          <pc:sldMk cId="2160900418" sldId="517"/>
        </pc:sldMkLst>
      </pc:sldChg>
      <pc:sldChg chg="del">
        <pc:chgData name="Marisa K. Miller" userId="dec036e2-4e52-42a4-b32f-026866b13ad2" providerId="ADAL" clId="{D08F72FD-02B3-4CBF-8A3D-F44B9C4C3FF8}" dt="2021-08-18T17:07:29.530" v="4" actId="47"/>
        <pc:sldMkLst>
          <pc:docMk/>
          <pc:sldMk cId="1898670261" sldId="518"/>
        </pc:sldMkLst>
      </pc:sldChg>
      <pc:sldChg chg="del">
        <pc:chgData name="Marisa K. Miller" userId="dec036e2-4e52-42a4-b32f-026866b13ad2" providerId="ADAL" clId="{D08F72FD-02B3-4CBF-8A3D-F44B9C4C3FF8}" dt="2021-08-18T17:07:29.530" v="4" actId="47"/>
        <pc:sldMkLst>
          <pc:docMk/>
          <pc:sldMk cId="3619126176" sldId="519"/>
        </pc:sldMkLst>
      </pc:sldChg>
      <pc:sldChg chg="del">
        <pc:chgData name="Marisa K. Miller" userId="dec036e2-4e52-42a4-b32f-026866b13ad2" providerId="ADAL" clId="{D08F72FD-02B3-4CBF-8A3D-F44B9C4C3FF8}" dt="2021-08-18T17:07:29.530" v="4" actId="47"/>
        <pc:sldMkLst>
          <pc:docMk/>
          <pc:sldMk cId="1614727655" sldId="520"/>
        </pc:sldMkLst>
      </pc:sldChg>
      <pc:sldChg chg="del">
        <pc:chgData name="Marisa K. Miller" userId="dec036e2-4e52-42a4-b32f-026866b13ad2" providerId="ADAL" clId="{D08F72FD-02B3-4CBF-8A3D-F44B9C4C3FF8}" dt="2021-08-18T17:07:29.530" v="4" actId="47"/>
        <pc:sldMkLst>
          <pc:docMk/>
          <pc:sldMk cId="3193270321" sldId="521"/>
        </pc:sldMkLst>
      </pc:sldChg>
      <pc:sldChg chg="del">
        <pc:chgData name="Marisa K. Miller" userId="dec036e2-4e52-42a4-b32f-026866b13ad2" providerId="ADAL" clId="{D08F72FD-02B3-4CBF-8A3D-F44B9C4C3FF8}" dt="2021-08-18T17:07:29.530" v="4" actId="47"/>
        <pc:sldMkLst>
          <pc:docMk/>
          <pc:sldMk cId="1228064965" sldId="522"/>
        </pc:sldMkLst>
      </pc:sldChg>
      <pc:sldChg chg="del">
        <pc:chgData name="Marisa K. Miller" userId="dec036e2-4e52-42a4-b32f-026866b13ad2" providerId="ADAL" clId="{D08F72FD-02B3-4CBF-8A3D-F44B9C4C3FF8}" dt="2021-08-18T17:07:29.530" v="4" actId="47"/>
        <pc:sldMkLst>
          <pc:docMk/>
          <pc:sldMk cId="939296283" sldId="523"/>
        </pc:sldMkLst>
      </pc:sldChg>
      <pc:sldChg chg="del">
        <pc:chgData name="Marisa K. Miller" userId="dec036e2-4e52-42a4-b32f-026866b13ad2" providerId="ADAL" clId="{D08F72FD-02B3-4CBF-8A3D-F44B9C4C3FF8}" dt="2021-08-18T17:07:29.530" v="4" actId="47"/>
        <pc:sldMkLst>
          <pc:docMk/>
          <pc:sldMk cId="3071337917" sldId="524"/>
        </pc:sldMkLst>
      </pc:sldChg>
      <pc:sldChg chg="delSp del mod ord">
        <pc:chgData name="Marisa K. Miller" userId="dec036e2-4e52-42a4-b32f-026866b13ad2" providerId="ADAL" clId="{D08F72FD-02B3-4CBF-8A3D-F44B9C4C3FF8}" dt="2021-08-22T21:42:59.134" v="1549" actId="47"/>
        <pc:sldMkLst>
          <pc:docMk/>
          <pc:sldMk cId="1945165507" sldId="525"/>
        </pc:sldMkLst>
        <pc:spChg chg="del">
          <ac:chgData name="Marisa K. Miller" userId="dec036e2-4e52-42a4-b32f-026866b13ad2" providerId="ADAL" clId="{D08F72FD-02B3-4CBF-8A3D-F44B9C4C3FF8}" dt="2021-08-22T21:42:04.298" v="1541" actId="478"/>
          <ac:spMkLst>
            <pc:docMk/>
            <pc:sldMk cId="1945165507" sldId="525"/>
            <ac:spMk id="2" creationId="{10115B60-8ADB-4692-962E-CF0FF9FFCD13}"/>
          </ac:spMkLst>
        </pc:spChg>
      </pc:sldChg>
      <pc:sldChg chg="delSp del mod ord">
        <pc:chgData name="Marisa K. Miller" userId="dec036e2-4e52-42a4-b32f-026866b13ad2" providerId="ADAL" clId="{D08F72FD-02B3-4CBF-8A3D-F44B9C4C3FF8}" dt="2021-08-22T21:42:59.134" v="1549" actId="47"/>
        <pc:sldMkLst>
          <pc:docMk/>
          <pc:sldMk cId="1550758844" sldId="526"/>
        </pc:sldMkLst>
        <pc:spChg chg="del">
          <ac:chgData name="Marisa K. Miller" userId="dec036e2-4e52-42a4-b32f-026866b13ad2" providerId="ADAL" clId="{D08F72FD-02B3-4CBF-8A3D-F44B9C4C3FF8}" dt="2021-08-22T21:42:09.487" v="1542" actId="478"/>
          <ac:spMkLst>
            <pc:docMk/>
            <pc:sldMk cId="1550758844" sldId="526"/>
            <ac:spMk id="2" creationId="{90A5B2B2-E50B-429C-88C9-E2C5E73ACA79}"/>
          </ac:spMkLst>
        </pc:spChg>
      </pc:sldChg>
      <pc:sldChg chg="delSp del mod ord">
        <pc:chgData name="Marisa K. Miller" userId="dec036e2-4e52-42a4-b32f-026866b13ad2" providerId="ADAL" clId="{D08F72FD-02B3-4CBF-8A3D-F44B9C4C3FF8}" dt="2021-08-22T21:42:59.134" v="1549" actId="47"/>
        <pc:sldMkLst>
          <pc:docMk/>
          <pc:sldMk cId="696596575" sldId="527"/>
        </pc:sldMkLst>
        <pc:spChg chg="del">
          <ac:chgData name="Marisa K. Miller" userId="dec036e2-4e52-42a4-b32f-026866b13ad2" providerId="ADAL" clId="{D08F72FD-02B3-4CBF-8A3D-F44B9C4C3FF8}" dt="2021-08-22T21:42:17.150" v="1543" actId="478"/>
          <ac:spMkLst>
            <pc:docMk/>
            <pc:sldMk cId="696596575" sldId="527"/>
            <ac:spMk id="2" creationId="{5BE5F348-7BD4-444B-A7B7-B270D5BF82C0}"/>
          </ac:spMkLst>
        </pc:spChg>
      </pc:sldChg>
      <pc:sldChg chg="delSp modSp del mod ord">
        <pc:chgData name="Marisa K. Miller" userId="dec036e2-4e52-42a4-b32f-026866b13ad2" providerId="ADAL" clId="{D08F72FD-02B3-4CBF-8A3D-F44B9C4C3FF8}" dt="2021-08-22T21:42:59.134" v="1549" actId="47"/>
        <pc:sldMkLst>
          <pc:docMk/>
          <pc:sldMk cId="916408500" sldId="528"/>
        </pc:sldMkLst>
        <pc:spChg chg="del mod">
          <ac:chgData name="Marisa K. Miller" userId="dec036e2-4e52-42a4-b32f-026866b13ad2" providerId="ADAL" clId="{D08F72FD-02B3-4CBF-8A3D-F44B9C4C3FF8}" dt="2021-08-22T21:42:23.472" v="1545" actId="478"/>
          <ac:spMkLst>
            <pc:docMk/>
            <pc:sldMk cId="916408500" sldId="528"/>
            <ac:spMk id="2" creationId="{879FAD0D-9303-4EF3-B123-0DCA5B67BC8B}"/>
          </ac:spMkLst>
        </pc:spChg>
      </pc:sldChg>
      <pc:sldChg chg="addSp modSp new mod modAnim">
        <pc:chgData name="Marisa K. Miller" userId="dec036e2-4e52-42a4-b32f-026866b13ad2" providerId="ADAL" clId="{D08F72FD-02B3-4CBF-8A3D-F44B9C4C3FF8}" dt="2021-08-19T15:26:10.740" v="503" actId="14100"/>
        <pc:sldMkLst>
          <pc:docMk/>
          <pc:sldMk cId="1034717754" sldId="529"/>
        </pc:sldMkLst>
        <pc:picChg chg="add mod">
          <ac:chgData name="Marisa K. Miller" userId="dec036e2-4e52-42a4-b32f-026866b13ad2" providerId="ADAL" clId="{D08F72FD-02B3-4CBF-8A3D-F44B9C4C3FF8}" dt="2021-08-19T15:26:10.740" v="503" actId="14100"/>
          <ac:picMkLst>
            <pc:docMk/>
            <pc:sldMk cId="1034717754" sldId="529"/>
            <ac:picMk id="2" creationId="{873AF36F-67C0-44AA-A00F-FB1992900098}"/>
          </ac:picMkLst>
        </pc:picChg>
      </pc:sldChg>
      <pc:sldChg chg="del">
        <pc:chgData name="Marisa K. Miller" userId="dec036e2-4e52-42a4-b32f-026866b13ad2" providerId="ADAL" clId="{D08F72FD-02B3-4CBF-8A3D-F44B9C4C3FF8}" dt="2021-08-18T17:07:39.688" v="5" actId="47"/>
        <pc:sldMkLst>
          <pc:docMk/>
          <pc:sldMk cId="2299889269" sldId="529"/>
        </pc:sldMkLst>
      </pc:sldChg>
      <pc:sldChg chg="new del">
        <pc:chgData name="Marisa K. Miller" userId="dec036e2-4e52-42a4-b32f-026866b13ad2" providerId="ADAL" clId="{D08F72FD-02B3-4CBF-8A3D-F44B9C4C3FF8}" dt="2021-08-19T15:24:17.844" v="490" actId="680"/>
        <pc:sldMkLst>
          <pc:docMk/>
          <pc:sldMk cId="3383301720" sldId="529"/>
        </pc:sldMkLst>
      </pc:sldChg>
      <pc:sldChg chg="del">
        <pc:chgData name="Marisa K. Miller" userId="dec036e2-4e52-42a4-b32f-026866b13ad2" providerId="ADAL" clId="{D08F72FD-02B3-4CBF-8A3D-F44B9C4C3FF8}" dt="2021-08-18T17:07:39.688" v="5" actId="47"/>
        <pc:sldMkLst>
          <pc:docMk/>
          <pc:sldMk cId="3891034753" sldId="530"/>
        </pc:sldMkLst>
      </pc:sldChg>
      <pc:sldChg chg="addSp modSp new del mod">
        <pc:chgData name="Marisa K. Miller" userId="dec036e2-4e52-42a4-b32f-026866b13ad2" providerId="ADAL" clId="{D08F72FD-02B3-4CBF-8A3D-F44B9C4C3FF8}" dt="2021-08-24T23:39:36.323" v="1587" actId="47"/>
        <pc:sldMkLst>
          <pc:docMk/>
          <pc:sldMk cId="4041964309" sldId="530"/>
        </pc:sldMkLst>
        <pc:spChg chg="add mod">
          <ac:chgData name="Marisa K. Miller" userId="dec036e2-4e52-42a4-b32f-026866b13ad2" providerId="ADAL" clId="{D08F72FD-02B3-4CBF-8A3D-F44B9C4C3FF8}" dt="2021-08-19T15:29:47.215" v="515" actId="20577"/>
          <ac:spMkLst>
            <pc:docMk/>
            <pc:sldMk cId="4041964309" sldId="530"/>
            <ac:spMk id="2" creationId="{E75E51E3-D93D-467B-BDF9-4DF1CC6F8F65}"/>
          </ac:spMkLst>
        </pc:spChg>
      </pc:sldChg>
      <pc:sldChg chg="new del">
        <pc:chgData name="Marisa K. Miller" userId="dec036e2-4e52-42a4-b32f-026866b13ad2" providerId="ADAL" clId="{D08F72FD-02B3-4CBF-8A3D-F44B9C4C3FF8}" dt="2021-08-19T18:23:21.284" v="1261" actId="680"/>
        <pc:sldMkLst>
          <pc:docMk/>
          <pc:sldMk cId="805120625" sldId="531"/>
        </pc:sldMkLst>
      </pc:sldChg>
      <pc:sldChg chg="new del">
        <pc:chgData name="Marisa K. Miller" userId="dec036e2-4e52-42a4-b32f-026866b13ad2" providerId="ADAL" clId="{D08F72FD-02B3-4CBF-8A3D-F44B9C4C3FF8}" dt="2021-08-19T18:23:35.771" v="1263" actId="680"/>
        <pc:sldMkLst>
          <pc:docMk/>
          <pc:sldMk cId="1080100785" sldId="531"/>
        </pc:sldMkLst>
      </pc:sldChg>
      <pc:sldChg chg="addSp modSp new del mod">
        <pc:chgData name="Marisa K. Miller" userId="dec036e2-4e52-42a4-b32f-026866b13ad2" providerId="ADAL" clId="{D08F72FD-02B3-4CBF-8A3D-F44B9C4C3FF8}" dt="2021-08-24T23:40:03.680" v="1589" actId="47"/>
        <pc:sldMkLst>
          <pc:docMk/>
          <pc:sldMk cId="3244830113" sldId="531"/>
        </pc:sldMkLst>
        <pc:spChg chg="add mod">
          <ac:chgData name="Marisa K. Miller" userId="dec036e2-4e52-42a4-b32f-026866b13ad2" providerId="ADAL" clId="{D08F72FD-02B3-4CBF-8A3D-F44B9C4C3FF8}" dt="2021-08-19T18:26:38.854" v="1467" actId="20577"/>
          <ac:spMkLst>
            <pc:docMk/>
            <pc:sldMk cId="3244830113" sldId="531"/>
            <ac:spMk id="2" creationId="{63C9A1D6-C274-4107-96A5-E2DF2DA7E200}"/>
          </ac:spMkLst>
        </pc:spChg>
      </pc:sldChg>
      <pc:sldChg chg="del">
        <pc:chgData name="Marisa K. Miller" userId="dec036e2-4e52-42a4-b32f-026866b13ad2" providerId="ADAL" clId="{D08F72FD-02B3-4CBF-8A3D-F44B9C4C3FF8}" dt="2021-08-18T17:07:39.688" v="5" actId="47"/>
        <pc:sldMkLst>
          <pc:docMk/>
          <pc:sldMk cId="4068629249" sldId="531"/>
        </pc:sldMkLst>
      </pc:sldChg>
      <pc:sldChg chg="del">
        <pc:chgData name="Marisa K. Miller" userId="dec036e2-4e52-42a4-b32f-026866b13ad2" providerId="ADAL" clId="{D08F72FD-02B3-4CBF-8A3D-F44B9C4C3FF8}" dt="2021-08-18T17:07:42.767" v="6" actId="47"/>
        <pc:sldMkLst>
          <pc:docMk/>
          <pc:sldMk cId="3877774078" sldId="533"/>
        </pc:sldMkLst>
      </pc:sldChg>
      <pc:sldChg chg="del">
        <pc:chgData name="Marisa K. Miller" userId="dec036e2-4e52-42a4-b32f-026866b13ad2" providerId="ADAL" clId="{D08F72FD-02B3-4CBF-8A3D-F44B9C4C3FF8}" dt="2021-08-18T17:07:42.767" v="6" actId="47"/>
        <pc:sldMkLst>
          <pc:docMk/>
          <pc:sldMk cId="278956881" sldId="534"/>
        </pc:sldMkLst>
      </pc:sldChg>
      <pc:sldChg chg="del">
        <pc:chgData name="Marisa K. Miller" userId="dec036e2-4e52-42a4-b32f-026866b13ad2" providerId="ADAL" clId="{D08F72FD-02B3-4CBF-8A3D-F44B9C4C3FF8}" dt="2021-08-18T17:07:42.767" v="6" actId="47"/>
        <pc:sldMkLst>
          <pc:docMk/>
          <pc:sldMk cId="1663557155" sldId="535"/>
        </pc:sldMkLst>
      </pc:sldChg>
      <pc:sldChg chg="del">
        <pc:chgData name="Marisa K. Miller" userId="dec036e2-4e52-42a4-b32f-026866b13ad2" providerId="ADAL" clId="{D08F72FD-02B3-4CBF-8A3D-F44B9C4C3FF8}" dt="2021-08-18T17:07:42.767" v="6" actId="47"/>
        <pc:sldMkLst>
          <pc:docMk/>
          <pc:sldMk cId="1145699612" sldId="53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1850FC-0111-4530-8069-5BDB7EE3FB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Verdana" panose="020B0604030504040204" pitchFamily="34" charset="0"/>
            </a:endParaRPr>
          </a:p>
        </p:txBody>
      </p:sp>
      <p:sp>
        <p:nvSpPr>
          <p:cNvPr id="3" name="Date Placeholder 2">
            <a:extLst>
              <a:ext uri="{FF2B5EF4-FFF2-40B4-BE49-F238E27FC236}">
                <a16:creationId xmlns:a16="http://schemas.microsoft.com/office/drawing/2014/main" id="{5434A2B7-7023-4287-ADEC-44168DDA0BF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11244F-BAAC-45B5-BE6F-6ECD5C0CEA5F}" type="datetimeFigureOut">
              <a:rPr lang="en-US" smtClean="0">
                <a:latin typeface="Verdana" panose="020B0604030504040204" pitchFamily="34" charset="0"/>
              </a:rPr>
              <a:t>8/26/2021</a:t>
            </a:fld>
            <a:endParaRPr lang="en-US" dirty="0">
              <a:latin typeface="Verdana" panose="020B0604030504040204" pitchFamily="34" charset="0"/>
            </a:endParaRPr>
          </a:p>
        </p:txBody>
      </p:sp>
      <p:sp>
        <p:nvSpPr>
          <p:cNvPr id="4" name="Footer Placeholder 3">
            <a:extLst>
              <a:ext uri="{FF2B5EF4-FFF2-40B4-BE49-F238E27FC236}">
                <a16:creationId xmlns:a16="http://schemas.microsoft.com/office/drawing/2014/main" id="{CFCCF615-D79F-4581-A805-9003A18666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Verdana" panose="020B0604030504040204" pitchFamily="34" charset="0"/>
            </a:endParaRPr>
          </a:p>
        </p:txBody>
      </p:sp>
      <p:sp>
        <p:nvSpPr>
          <p:cNvPr id="5" name="Slide Number Placeholder 4">
            <a:extLst>
              <a:ext uri="{FF2B5EF4-FFF2-40B4-BE49-F238E27FC236}">
                <a16:creationId xmlns:a16="http://schemas.microsoft.com/office/drawing/2014/main" id="{0C23E9B9-E747-4066-82AE-D06C982B6C2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754751-CC16-4FBD-9C1B-1EDE4CFB6AA6}" type="slidenum">
              <a:rPr lang="en-US" smtClean="0">
                <a:latin typeface="Verdana" panose="020B0604030504040204" pitchFamily="34" charset="0"/>
              </a:rPr>
              <a:t>‹#›</a:t>
            </a:fld>
            <a:endParaRPr lang="en-US" dirty="0">
              <a:latin typeface="Verdana" panose="020B0604030504040204" pitchFamily="34" charset="0"/>
            </a:endParaRPr>
          </a:p>
        </p:txBody>
      </p:sp>
    </p:spTree>
    <p:extLst>
      <p:ext uri="{BB962C8B-B14F-4D97-AF65-F5344CB8AC3E}">
        <p14:creationId xmlns:p14="http://schemas.microsoft.com/office/powerpoint/2010/main" val="34396943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Verdana" panose="020B060403050404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Verdana" panose="020B0604030504040204" pitchFamily="34" charset="0"/>
              </a:defRPr>
            </a:lvl1pPr>
          </a:lstStyle>
          <a:p>
            <a:fld id="{9FCBEF9A-153E-470E-A98E-C452CE46A127}" type="datetimeFigureOut">
              <a:rPr lang="en-US" smtClean="0"/>
              <a:pPr/>
              <a:t>8/26/2021</a:t>
            </a:fld>
            <a:endParaRPr lang="en-US" dirty="0"/>
          </a:p>
        </p:txBody>
      </p:sp>
      <p:sp>
        <p:nvSpPr>
          <p:cNvPr id="4" name="Slide Image Placeholder 3"/>
          <p:cNvSpPr>
            <a:spLocks noGrp="1" noRot="1" noChangeAspect="1"/>
          </p:cNvSpPr>
          <p:nvPr>
            <p:ph type="sldImg" idx="2"/>
          </p:nvPr>
        </p:nvSpPr>
        <p:spPr>
          <a:xfrm>
            <a:off x="0" y="1143000"/>
            <a:ext cx="68580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Verdan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Verdana" panose="020B0604030504040204" pitchFamily="34" charset="0"/>
              </a:defRPr>
            </a:lvl1pPr>
          </a:lstStyle>
          <a:p>
            <a:fld id="{BCDB3FBC-CC89-40CE-A21A-731FB3BB2AD3}" type="slidenum">
              <a:rPr lang="en-US" smtClean="0"/>
              <a:pPr/>
              <a:t>‹#›</a:t>
            </a:fld>
            <a:endParaRPr lang="en-US" dirty="0"/>
          </a:p>
        </p:txBody>
      </p:sp>
    </p:spTree>
    <p:extLst>
      <p:ext uri="{BB962C8B-B14F-4D97-AF65-F5344CB8AC3E}">
        <p14:creationId xmlns:p14="http://schemas.microsoft.com/office/powerpoint/2010/main" val="3295878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Verdana" panose="020B0604030504040204" pitchFamily="34" charset="0"/>
        <a:ea typeface="+mn-ea"/>
        <a:cs typeface="+mn-cs"/>
      </a:defRPr>
    </a:lvl1pPr>
    <a:lvl2pPr marL="457200" algn="l" defTabSz="914400" rtl="0" eaLnBrk="1" latinLnBrk="0" hangingPunct="1">
      <a:defRPr sz="1200" kern="1200">
        <a:solidFill>
          <a:schemeClr val="tx1"/>
        </a:solidFill>
        <a:latin typeface="Verdana" panose="020B0604030504040204" pitchFamily="34" charset="0"/>
        <a:ea typeface="+mn-ea"/>
        <a:cs typeface="+mn-cs"/>
      </a:defRPr>
    </a:lvl2pPr>
    <a:lvl3pPr marL="914400" algn="l" defTabSz="914400" rtl="0" eaLnBrk="1" latinLnBrk="0" hangingPunct="1">
      <a:defRPr sz="1200" kern="1200">
        <a:solidFill>
          <a:schemeClr val="tx1"/>
        </a:solidFill>
        <a:latin typeface="Verdana" panose="020B0604030504040204" pitchFamily="34" charset="0"/>
        <a:ea typeface="+mn-ea"/>
        <a:cs typeface="+mn-cs"/>
      </a:defRPr>
    </a:lvl3pPr>
    <a:lvl4pPr marL="1371600" algn="l" defTabSz="914400" rtl="0" eaLnBrk="1" latinLnBrk="0" hangingPunct="1">
      <a:defRPr sz="1200" kern="1200">
        <a:solidFill>
          <a:schemeClr val="tx1"/>
        </a:solidFill>
        <a:latin typeface="Verdana" panose="020B0604030504040204" pitchFamily="34" charset="0"/>
        <a:ea typeface="+mn-ea"/>
        <a:cs typeface="+mn-cs"/>
      </a:defRPr>
    </a:lvl4pPr>
    <a:lvl5pPr marL="1828800" algn="l" defTabSz="914400" rtl="0" eaLnBrk="1" latinLnBrk="0" hangingPunct="1">
      <a:defRPr sz="1200" kern="1200">
        <a:solidFill>
          <a:schemeClr val="tx1"/>
        </a:solidFill>
        <a:latin typeface="Verdan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15.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4.xml"/><Relationship Id="rId4" Type="http://schemas.openxmlformats.org/officeDocument/2006/relationships/image" Target="../media/image1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6.jpeg"/><Relationship Id="rId1" Type="http://schemas.openxmlformats.org/officeDocument/2006/relationships/slideMaster" Target="../slideMasters/slideMaster4.xml"/><Relationship Id="rId4" Type="http://schemas.openxmlformats.org/officeDocument/2006/relationships/image" Target="../media/image21.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Master" Target="../slideMasters/slideMaster6.xml"/><Relationship Id="rId5" Type="http://schemas.openxmlformats.org/officeDocument/2006/relationships/image" Target="../media/image21.png"/><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28.png"/><Relationship Id="rId1" Type="http://schemas.openxmlformats.org/officeDocument/2006/relationships/slideMaster" Target="../slideMasters/slideMaster7.xml"/><Relationship Id="rId6" Type="http://schemas.openxmlformats.org/officeDocument/2006/relationships/image" Target="../media/image30.png"/><Relationship Id="rId5" Type="http://schemas.microsoft.com/office/2007/relationships/hdphoto" Target="../media/hdphoto3.wdp"/><Relationship Id="rId4" Type="http://schemas.openxmlformats.org/officeDocument/2006/relationships/image" Target="../media/image29.png"/><Relationship Id="rId9" Type="http://schemas.openxmlformats.org/officeDocument/2006/relationships/image" Target="../media/image32.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9.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4.jpeg"/><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10.xml"/><Relationship Id="rId4" Type="http://schemas.openxmlformats.org/officeDocument/2006/relationships/image" Target="../media/image39.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1.tiff"/><Relationship Id="rId1" Type="http://schemas.openxmlformats.org/officeDocument/2006/relationships/slideMaster" Target="../slideMasters/slideMaster11.xml"/></Relationships>
</file>

<file path=ppt/slideLayouts/_rels/slideLayout4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2.png"/><Relationship Id="rId1" Type="http://schemas.openxmlformats.org/officeDocument/2006/relationships/slideMaster" Target="../slideMasters/slideMaster11.xml"/><Relationship Id="rId5" Type="http://schemas.openxmlformats.org/officeDocument/2006/relationships/image" Target="../media/image21.png"/><Relationship Id="rId4" Type="http://schemas.openxmlformats.org/officeDocument/2006/relationships/image" Target="../media/image43.tiff"/></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Master" Target="../slideMasters/slideMaster1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1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1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jpeg"/><Relationship Id="rId1" Type="http://schemas.openxmlformats.org/officeDocument/2006/relationships/slideMaster" Target="../slideMasters/slideMaster13.xml"/><Relationship Id="rId4" Type="http://schemas.openxmlformats.org/officeDocument/2006/relationships/image" Target="../media/image38.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6.jpeg"/><Relationship Id="rId1" Type="http://schemas.openxmlformats.org/officeDocument/2006/relationships/slideMaster" Target="../slideMasters/slideMaster1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Master" Target="../slideMasters/slideMaster14.xml"/><Relationship Id="rId5" Type="http://schemas.openxmlformats.org/officeDocument/2006/relationships/image" Target="../media/image54.png"/><Relationship Id="rId4" Type="http://schemas.openxmlformats.org/officeDocument/2006/relationships/image" Target="../media/image53.jpe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Master" Target="../slideMasters/slideMaster15.xml"/><Relationship Id="rId5" Type="http://schemas.openxmlformats.org/officeDocument/2006/relationships/image" Target="../media/image21.png"/><Relationship Id="rId4" Type="http://schemas.openxmlformats.org/officeDocument/2006/relationships/image" Target="../media/image58.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9.png"/><Relationship Id="rId1" Type="http://schemas.openxmlformats.org/officeDocument/2006/relationships/slideMaster" Target="../slideMasters/slideMaster1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0.png"/><Relationship Id="rId1" Type="http://schemas.openxmlformats.org/officeDocument/2006/relationships/slideMaster" Target="../slideMasters/slideMaster1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1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18.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18.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19.xml"/><Relationship Id="rId5" Type="http://schemas.openxmlformats.org/officeDocument/2006/relationships/image" Target="../media/image63.png"/><Relationship Id="rId4" Type="http://schemas.openxmlformats.org/officeDocument/2006/relationships/image" Target="../media/image62.png"/></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Master" Target="../slideMasters/slideMaster20.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4.jpeg"/><Relationship Id="rId1" Type="http://schemas.openxmlformats.org/officeDocument/2006/relationships/slideMaster" Target="../slideMasters/slideMaster20.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38.png"/><Relationship Id="rId2" Type="http://schemas.openxmlformats.org/officeDocument/2006/relationships/image" Target="../media/image65.png"/><Relationship Id="rId1" Type="http://schemas.openxmlformats.org/officeDocument/2006/relationships/slideMaster" Target="../slideMasters/slideMaster2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2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2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2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Master" Target="../slideMasters/slideMaster2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7" name="Picture 36" descr="Text&#10;&#10;Description automatically generated">
            <a:extLst>
              <a:ext uri="{FF2B5EF4-FFF2-40B4-BE49-F238E27FC236}">
                <a16:creationId xmlns:a16="http://schemas.microsoft.com/office/drawing/2014/main" id="{CCBD84D1-1B7C-48CB-8F1C-F3A10B9829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73160" y="509746"/>
            <a:ext cx="6559865" cy="1621677"/>
          </a:xfrm>
          <a:prstGeom prst="rect">
            <a:avLst/>
          </a:prstGeom>
        </p:spPr>
      </p:pic>
      <p:pic>
        <p:nvPicPr>
          <p:cNvPr id="61" name="Picture 60">
            <a:extLst>
              <a:ext uri="{FF2B5EF4-FFF2-40B4-BE49-F238E27FC236}">
                <a16:creationId xmlns:a16="http://schemas.microsoft.com/office/drawing/2014/main" id="{4C5A0987-9491-46E4-BE69-84EB91A1C8C8}"/>
              </a:ext>
            </a:extLst>
          </p:cNvPr>
          <p:cNvPicPr>
            <a:picLocks noChangeAspect="1"/>
          </p:cNvPicPr>
          <p:nvPr userDrawn="1"/>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569353" y="460948"/>
            <a:ext cx="895715" cy="493209"/>
          </a:xfrm>
          <a:prstGeom prst="rect">
            <a:avLst/>
          </a:prstGeom>
        </p:spPr>
      </p:pic>
      <p:pic>
        <p:nvPicPr>
          <p:cNvPr id="66" name="Picture 65" descr="A close up of a logo&#10;&#10;Description automatically generated">
            <a:extLst>
              <a:ext uri="{FF2B5EF4-FFF2-40B4-BE49-F238E27FC236}">
                <a16:creationId xmlns:a16="http://schemas.microsoft.com/office/drawing/2014/main" id="{2282A791-A3EF-4AC2-A1AA-1192CF91F6C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9997" y="4851654"/>
            <a:ext cx="539037" cy="490909"/>
          </a:xfrm>
          <a:prstGeom prst="rect">
            <a:avLst/>
          </a:prstGeom>
        </p:spPr>
      </p:pic>
      <p:pic>
        <p:nvPicPr>
          <p:cNvPr id="68" name="Picture 67" descr="A picture containing drawing, light&#10;&#10;Description automatically generated">
            <a:extLst>
              <a:ext uri="{FF2B5EF4-FFF2-40B4-BE49-F238E27FC236}">
                <a16:creationId xmlns:a16="http://schemas.microsoft.com/office/drawing/2014/main" id="{990F8A8B-0C94-45C2-BF4E-B6141FF8A09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220429" y="537801"/>
            <a:ext cx="952941" cy="1078075"/>
          </a:xfrm>
          <a:prstGeom prst="rect">
            <a:avLst/>
          </a:prstGeom>
        </p:spPr>
      </p:pic>
      <p:pic>
        <p:nvPicPr>
          <p:cNvPr id="70" name="Picture 69" descr="A picture containing computer&#10;&#10;Description automatically generated">
            <a:extLst>
              <a:ext uri="{FF2B5EF4-FFF2-40B4-BE49-F238E27FC236}">
                <a16:creationId xmlns:a16="http://schemas.microsoft.com/office/drawing/2014/main" id="{23B0A181-4191-4302-A8F2-F112C2F293B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996836" y="4685594"/>
            <a:ext cx="2048434" cy="823031"/>
          </a:xfrm>
          <a:prstGeom prst="rect">
            <a:avLst/>
          </a:prstGeom>
        </p:spPr>
      </p:pic>
      <p:pic>
        <p:nvPicPr>
          <p:cNvPr id="72" name="Picture 71" descr="A picture containing drawing&#10;&#10;Description automatically generated">
            <a:extLst>
              <a:ext uri="{FF2B5EF4-FFF2-40B4-BE49-F238E27FC236}">
                <a16:creationId xmlns:a16="http://schemas.microsoft.com/office/drawing/2014/main" id="{FD1F08B0-ED99-45CF-8598-16D6AF46BE19}"/>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26932" y="537801"/>
            <a:ext cx="1482353" cy="1607487"/>
          </a:xfrm>
          <a:prstGeom prst="rect">
            <a:avLst/>
          </a:prstGeom>
        </p:spPr>
      </p:pic>
    </p:spTree>
    <p:extLst>
      <p:ext uri="{BB962C8B-B14F-4D97-AF65-F5344CB8AC3E}">
        <p14:creationId xmlns:p14="http://schemas.microsoft.com/office/powerpoint/2010/main" val="1699301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16B8B0-3567-4C7B-945E-9DF686000AFE}"/>
              </a:ext>
            </a:extLst>
          </p:cNvPr>
          <p:cNvSpPr txBox="1">
            <a:spLocks/>
          </p:cNvSpPr>
          <p:nvPr userDrawn="1"/>
        </p:nvSpPr>
        <p:spPr>
          <a:xfrm>
            <a:off x="1021080" y="548640"/>
            <a:ext cx="10149840" cy="593387"/>
          </a:xfrm>
          <a:prstGeom prst="rect">
            <a:avLst/>
          </a:prstGeom>
        </p:spPr>
        <p:txBody>
          <a:bodyPr vert="horz" lIns="73152" tIns="36576" rIns="73152" bIns="36576" rtlCol="0" anchor="b">
            <a:normAutofit fontScale="85000"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9900CC"/>
                </a:solidFill>
                <a:latin typeface="Verdana" panose="020B0604030504040204" pitchFamily="34" charset="0"/>
              </a:rPr>
              <a:t>Conduction, Convection and Radiation Notes</a:t>
            </a:r>
          </a:p>
        </p:txBody>
      </p:sp>
    </p:spTree>
    <p:extLst>
      <p:ext uri="{BB962C8B-B14F-4D97-AF65-F5344CB8AC3E}">
        <p14:creationId xmlns:p14="http://schemas.microsoft.com/office/powerpoint/2010/main" val="4077624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14820A-6302-406C-BAF9-0891D34EF1E4}"/>
              </a:ext>
            </a:extLst>
          </p:cNvPr>
          <p:cNvSpPr txBox="1">
            <a:spLocks/>
          </p:cNvSpPr>
          <p:nvPr userDrawn="1"/>
        </p:nvSpPr>
        <p:spPr>
          <a:xfrm>
            <a:off x="975360" y="548640"/>
            <a:ext cx="10241280" cy="594360"/>
          </a:xfrm>
          <a:prstGeom prst="rect">
            <a:avLst/>
          </a:prstGeom>
        </p:spPr>
        <p:txBody>
          <a:bodyPr vert="horz" lIns="73152" tIns="36576" rIns="73152" bIns="36576" rtlCol="0" anchor="b">
            <a:normAutofit fontScale="77500" lnSpcReduction="2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9900CC"/>
                </a:solidFill>
                <a:latin typeface="Verdana" panose="020B0604030504040204" pitchFamily="34" charset="0"/>
              </a:rPr>
              <a:t>Conduction, Convection and Radiation Reflection</a:t>
            </a:r>
          </a:p>
        </p:txBody>
      </p:sp>
    </p:spTree>
    <p:extLst>
      <p:ext uri="{BB962C8B-B14F-4D97-AF65-F5344CB8AC3E}">
        <p14:creationId xmlns:p14="http://schemas.microsoft.com/office/powerpoint/2010/main" val="585519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16B8B0-3567-4C7B-945E-9DF686000AFE}"/>
              </a:ext>
            </a:extLst>
          </p:cNvPr>
          <p:cNvSpPr txBox="1">
            <a:spLocks/>
          </p:cNvSpPr>
          <p:nvPr userDrawn="1"/>
        </p:nvSpPr>
        <p:spPr>
          <a:xfrm>
            <a:off x="1066800" y="548640"/>
            <a:ext cx="10058400" cy="593387"/>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4A8EF2"/>
                </a:solidFill>
                <a:latin typeface="Verdana" panose="020B0604030504040204" pitchFamily="34" charset="0"/>
              </a:rPr>
              <a:t>Electric and Magnetic Forces Notes</a:t>
            </a:r>
          </a:p>
        </p:txBody>
      </p:sp>
    </p:spTree>
    <p:extLst>
      <p:ext uri="{BB962C8B-B14F-4D97-AF65-F5344CB8AC3E}">
        <p14:creationId xmlns:p14="http://schemas.microsoft.com/office/powerpoint/2010/main" val="3785921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14820A-6302-406C-BAF9-0891D34EF1E4}"/>
              </a:ext>
            </a:extLst>
          </p:cNvPr>
          <p:cNvSpPr txBox="1">
            <a:spLocks/>
          </p:cNvSpPr>
          <p:nvPr userDrawn="1"/>
        </p:nvSpPr>
        <p:spPr>
          <a:xfrm>
            <a:off x="1169670" y="548640"/>
            <a:ext cx="9852660" cy="594360"/>
          </a:xfrm>
          <a:prstGeom prst="rect">
            <a:avLst/>
          </a:prstGeom>
        </p:spPr>
        <p:txBody>
          <a:bodyPr vert="horz" lIns="73152" tIns="36576" rIns="73152" bIns="36576" rtlCol="0" anchor="b">
            <a:normAutofit fontScale="925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4A8EF2"/>
                </a:solidFill>
                <a:latin typeface="Verdana" panose="020B0604030504040204" pitchFamily="34" charset="0"/>
              </a:rPr>
              <a:t>Electric and Magnetic Forces Reflection</a:t>
            </a:r>
          </a:p>
        </p:txBody>
      </p:sp>
    </p:spTree>
    <p:extLst>
      <p:ext uri="{BB962C8B-B14F-4D97-AF65-F5344CB8AC3E}">
        <p14:creationId xmlns:p14="http://schemas.microsoft.com/office/powerpoint/2010/main" val="1269078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16B8B0-3567-4C7B-945E-9DF686000AFE}"/>
              </a:ext>
            </a:extLst>
          </p:cNvPr>
          <p:cNvSpPr txBox="1">
            <a:spLocks/>
          </p:cNvSpPr>
          <p:nvPr userDrawn="1"/>
        </p:nvSpPr>
        <p:spPr>
          <a:xfrm>
            <a:off x="1981200" y="548640"/>
            <a:ext cx="8229600" cy="593387"/>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5B9BD5"/>
                </a:solidFill>
                <a:latin typeface="Verdana" panose="020B0604030504040204" pitchFamily="34" charset="0"/>
              </a:rPr>
              <a:t>Energy Transformations Notes</a:t>
            </a:r>
          </a:p>
        </p:txBody>
      </p:sp>
    </p:spTree>
    <p:extLst>
      <p:ext uri="{BB962C8B-B14F-4D97-AF65-F5344CB8AC3E}">
        <p14:creationId xmlns:p14="http://schemas.microsoft.com/office/powerpoint/2010/main" val="3444664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14820A-6302-406C-BAF9-0891D34EF1E4}"/>
              </a:ext>
            </a:extLst>
          </p:cNvPr>
          <p:cNvSpPr txBox="1">
            <a:spLocks/>
          </p:cNvSpPr>
          <p:nvPr userDrawn="1"/>
        </p:nvSpPr>
        <p:spPr>
          <a:xfrm>
            <a:off x="1169670" y="548640"/>
            <a:ext cx="9852660" cy="594360"/>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5B9BD5"/>
                </a:solidFill>
                <a:latin typeface="Verdana" panose="020B0604030504040204" pitchFamily="34" charset="0"/>
              </a:rPr>
              <a:t>Energy Transformations Reflection</a:t>
            </a:r>
          </a:p>
        </p:txBody>
      </p:sp>
    </p:spTree>
    <p:extLst>
      <p:ext uri="{BB962C8B-B14F-4D97-AF65-F5344CB8AC3E}">
        <p14:creationId xmlns:p14="http://schemas.microsoft.com/office/powerpoint/2010/main" val="379376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16B8B0-3567-4C7B-945E-9DF686000AFE}"/>
              </a:ext>
            </a:extLst>
          </p:cNvPr>
          <p:cNvSpPr txBox="1">
            <a:spLocks/>
          </p:cNvSpPr>
          <p:nvPr userDrawn="1"/>
        </p:nvSpPr>
        <p:spPr>
          <a:xfrm>
            <a:off x="1039446" y="548640"/>
            <a:ext cx="10277231" cy="593387"/>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9B2D1F"/>
                </a:solidFill>
                <a:latin typeface="Verdana" panose="020B0604030504040204" pitchFamily="34" charset="0"/>
              </a:rPr>
              <a:t>Nonrenewable Energy Resources Notes</a:t>
            </a:r>
          </a:p>
        </p:txBody>
      </p:sp>
    </p:spTree>
    <p:extLst>
      <p:ext uri="{BB962C8B-B14F-4D97-AF65-F5344CB8AC3E}">
        <p14:creationId xmlns:p14="http://schemas.microsoft.com/office/powerpoint/2010/main" val="3159751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14820A-6302-406C-BAF9-0891D34EF1E4}"/>
              </a:ext>
            </a:extLst>
          </p:cNvPr>
          <p:cNvSpPr txBox="1">
            <a:spLocks/>
          </p:cNvSpPr>
          <p:nvPr userDrawn="1"/>
        </p:nvSpPr>
        <p:spPr>
          <a:xfrm>
            <a:off x="1036807" y="517378"/>
            <a:ext cx="10404915" cy="594360"/>
          </a:xfrm>
          <a:prstGeom prst="rect">
            <a:avLst/>
          </a:prstGeom>
        </p:spPr>
        <p:txBody>
          <a:bodyPr vert="horz" lIns="73152" tIns="36576" rIns="73152" bIns="36576" rtlCol="0" anchor="b">
            <a:normAutofit fontScale="85000"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9B2D1F"/>
                </a:solidFill>
                <a:latin typeface="Verdana" panose="020B0604030504040204" pitchFamily="34" charset="0"/>
              </a:rPr>
              <a:t>Nonrenewable Energy Resources Reflection</a:t>
            </a:r>
          </a:p>
        </p:txBody>
      </p:sp>
    </p:spTree>
    <p:extLst>
      <p:ext uri="{BB962C8B-B14F-4D97-AF65-F5344CB8AC3E}">
        <p14:creationId xmlns:p14="http://schemas.microsoft.com/office/powerpoint/2010/main" val="3522476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16B8B0-3567-4C7B-945E-9DF686000AFE}"/>
              </a:ext>
            </a:extLst>
          </p:cNvPr>
          <p:cNvSpPr txBox="1">
            <a:spLocks/>
          </p:cNvSpPr>
          <p:nvPr userDrawn="1"/>
        </p:nvSpPr>
        <p:spPr>
          <a:xfrm>
            <a:off x="2567940" y="548640"/>
            <a:ext cx="7048500" cy="593387"/>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008F00"/>
                </a:solidFill>
                <a:latin typeface="Verdana" panose="020B0604030504040204" pitchFamily="34" charset="0"/>
              </a:rPr>
              <a:t>Photosynthesis Notes</a:t>
            </a:r>
          </a:p>
        </p:txBody>
      </p:sp>
    </p:spTree>
    <p:extLst>
      <p:ext uri="{BB962C8B-B14F-4D97-AF65-F5344CB8AC3E}">
        <p14:creationId xmlns:p14="http://schemas.microsoft.com/office/powerpoint/2010/main" val="3877194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14820A-6302-406C-BAF9-0891D34EF1E4}"/>
              </a:ext>
            </a:extLst>
          </p:cNvPr>
          <p:cNvSpPr txBox="1">
            <a:spLocks/>
          </p:cNvSpPr>
          <p:nvPr userDrawn="1"/>
        </p:nvSpPr>
        <p:spPr>
          <a:xfrm>
            <a:off x="1169670" y="548640"/>
            <a:ext cx="9852660" cy="594360"/>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008F00"/>
                </a:solidFill>
                <a:latin typeface="Verdana" panose="020B0604030504040204" pitchFamily="34" charset="0"/>
              </a:rPr>
              <a:t>Photosynthesis Reflection</a:t>
            </a:r>
          </a:p>
        </p:txBody>
      </p:sp>
    </p:spTree>
    <p:extLst>
      <p:ext uri="{BB962C8B-B14F-4D97-AF65-F5344CB8AC3E}">
        <p14:creationId xmlns:p14="http://schemas.microsoft.com/office/powerpoint/2010/main" val="2331827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16B8B0-3567-4C7B-945E-9DF686000AFE}"/>
              </a:ext>
            </a:extLst>
          </p:cNvPr>
          <p:cNvSpPr txBox="1">
            <a:spLocks/>
          </p:cNvSpPr>
          <p:nvPr userDrawn="1"/>
        </p:nvSpPr>
        <p:spPr>
          <a:xfrm>
            <a:off x="1524000" y="548640"/>
            <a:ext cx="9144000" cy="593387"/>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99CB38"/>
                </a:solidFill>
                <a:latin typeface="Verdana" panose="020B0604030504040204" pitchFamily="34" charset="0"/>
              </a:rPr>
              <a:t>Potential and Kinetic Energy Notes</a:t>
            </a:r>
          </a:p>
        </p:txBody>
      </p:sp>
    </p:spTree>
    <p:extLst>
      <p:ext uri="{BB962C8B-B14F-4D97-AF65-F5344CB8AC3E}">
        <p14:creationId xmlns:p14="http://schemas.microsoft.com/office/powerpoint/2010/main" val="2719210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14820A-6302-406C-BAF9-0891D34EF1E4}"/>
              </a:ext>
            </a:extLst>
          </p:cNvPr>
          <p:cNvSpPr txBox="1">
            <a:spLocks/>
          </p:cNvSpPr>
          <p:nvPr userDrawn="1"/>
        </p:nvSpPr>
        <p:spPr>
          <a:xfrm>
            <a:off x="1169670" y="548640"/>
            <a:ext cx="9852660" cy="594360"/>
          </a:xfrm>
          <a:prstGeom prst="rect">
            <a:avLst/>
          </a:prstGeom>
        </p:spPr>
        <p:txBody>
          <a:bodyPr vert="horz" lIns="73152" tIns="36576" rIns="73152" bIns="36576" rtlCol="0" anchor="b">
            <a:normAutofit fontScale="925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99CB38"/>
                </a:solidFill>
                <a:latin typeface="Verdana" panose="020B0604030504040204" pitchFamily="34" charset="0"/>
              </a:rPr>
              <a:t>Potential and Kinetic Energy Reflection</a:t>
            </a:r>
          </a:p>
        </p:txBody>
      </p:sp>
    </p:spTree>
    <p:extLst>
      <p:ext uri="{BB962C8B-B14F-4D97-AF65-F5344CB8AC3E}">
        <p14:creationId xmlns:p14="http://schemas.microsoft.com/office/powerpoint/2010/main" val="1625671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16B8B0-3567-4C7B-945E-9DF686000AFE}"/>
              </a:ext>
            </a:extLst>
          </p:cNvPr>
          <p:cNvSpPr txBox="1">
            <a:spLocks/>
          </p:cNvSpPr>
          <p:nvPr userDrawn="1"/>
        </p:nvSpPr>
        <p:spPr>
          <a:xfrm>
            <a:off x="1524000" y="548640"/>
            <a:ext cx="9144000" cy="593387"/>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92278F"/>
                </a:solidFill>
                <a:latin typeface="Verdana" panose="020B0604030504040204" pitchFamily="34" charset="0"/>
              </a:rPr>
              <a:t>Properties of Waves Notes</a:t>
            </a:r>
          </a:p>
        </p:txBody>
      </p:sp>
    </p:spTree>
    <p:extLst>
      <p:ext uri="{BB962C8B-B14F-4D97-AF65-F5344CB8AC3E}">
        <p14:creationId xmlns:p14="http://schemas.microsoft.com/office/powerpoint/2010/main" val="172166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14820A-6302-406C-BAF9-0891D34EF1E4}"/>
              </a:ext>
            </a:extLst>
          </p:cNvPr>
          <p:cNvSpPr txBox="1">
            <a:spLocks/>
          </p:cNvSpPr>
          <p:nvPr userDrawn="1"/>
        </p:nvSpPr>
        <p:spPr>
          <a:xfrm>
            <a:off x="1169670" y="548640"/>
            <a:ext cx="9852660" cy="594360"/>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92278F"/>
                </a:solidFill>
                <a:latin typeface="Verdana" panose="020B0604030504040204" pitchFamily="34" charset="0"/>
              </a:rPr>
              <a:t>Properties of Waves Reflection</a:t>
            </a:r>
          </a:p>
        </p:txBody>
      </p:sp>
    </p:spTree>
    <p:extLst>
      <p:ext uri="{BB962C8B-B14F-4D97-AF65-F5344CB8AC3E}">
        <p14:creationId xmlns:p14="http://schemas.microsoft.com/office/powerpoint/2010/main" val="28886108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16B8B0-3567-4C7B-945E-9DF686000AFE}"/>
              </a:ext>
            </a:extLst>
          </p:cNvPr>
          <p:cNvSpPr txBox="1">
            <a:spLocks/>
          </p:cNvSpPr>
          <p:nvPr userDrawn="1"/>
        </p:nvSpPr>
        <p:spPr>
          <a:xfrm>
            <a:off x="1595534" y="548640"/>
            <a:ext cx="9097347" cy="593387"/>
          </a:xfrm>
          <a:prstGeom prst="rect">
            <a:avLst/>
          </a:prstGeom>
        </p:spPr>
        <p:txBody>
          <a:bodyPr vert="horz" lIns="73152" tIns="36576" rIns="73152" bIns="36576" rtlCol="0" anchor="b">
            <a:normAutofit fontScale="925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549E39"/>
                </a:solidFill>
                <a:latin typeface="Verdana" panose="020B0604030504040204" pitchFamily="34" charset="0"/>
              </a:rPr>
              <a:t>Renewable Energy Resources Notes</a:t>
            </a:r>
          </a:p>
        </p:txBody>
      </p:sp>
    </p:spTree>
    <p:extLst>
      <p:ext uri="{BB962C8B-B14F-4D97-AF65-F5344CB8AC3E}">
        <p14:creationId xmlns:p14="http://schemas.microsoft.com/office/powerpoint/2010/main" val="1524568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14820A-6302-406C-BAF9-0891D34EF1E4}"/>
              </a:ext>
            </a:extLst>
          </p:cNvPr>
          <p:cNvSpPr txBox="1">
            <a:spLocks/>
          </p:cNvSpPr>
          <p:nvPr userDrawn="1"/>
        </p:nvSpPr>
        <p:spPr>
          <a:xfrm>
            <a:off x="1169670" y="548640"/>
            <a:ext cx="9852660" cy="594360"/>
          </a:xfrm>
          <a:prstGeom prst="rect">
            <a:avLst/>
          </a:prstGeom>
        </p:spPr>
        <p:txBody>
          <a:bodyPr vert="horz" lIns="73152" tIns="36576" rIns="73152" bIns="36576" rtlCol="0" anchor="b">
            <a:normAutofit fontScale="925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549E39"/>
                </a:solidFill>
                <a:latin typeface="Verdana" panose="020B0604030504040204" pitchFamily="34" charset="0"/>
              </a:rPr>
              <a:t>Renewable Energy Resources Reflection</a:t>
            </a:r>
          </a:p>
        </p:txBody>
      </p:sp>
    </p:spTree>
    <p:extLst>
      <p:ext uri="{BB962C8B-B14F-4D97-AF65-F5344CB8AC3E}">
        <p14:creationId xmlns:p14="http://schemas.microsoft.com/office/powerpoint/2010/main" val="24075108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16B8B0-3567-4C7B-945E-9DF686000AFE}"/>
              </a:ext>
            </a:extLst>
          </p:cNvPr>
          <p:cNvSpPr txBox="1">
            <a:spLocks/>
          </p:cNvSpPr>
          <p:nvPr userDrawn="1"/>
        </p:nvSpPr>
        <p:spPr>
          <a:xfrm>
            <a:off x="2567940" y="548640"/>
            <a:ext cx="7048500" cy="593387"/>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44546A"/>
                </a:solidFill>
                <a:latin typeface="Verdana" panose="020B0604030504040204" pitchFamily="34" charset="0"/>
              </a:rPr>
              <a:t>Sound Waves Notes</a:t>
            </a:r>
          </a:p>
        </p:txBody>
      </p:sp>
    </p:spTree>
    <p:extLst>
      <p:ext uri="{BB962C8B-B14F-4D97-AF65-F5344CB8AC3E}">
        <p14:creationId xmlns:p14="http://schemas.microsoft.com/office/powerpoint/2010/main" val="16865093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14820A-6302-406C-BAF9-0891D34EF1E4}"/>
              </a:ext>
            </a:extLst>
          </p:cNvPr>
          <p:cNvSpPr txBox="1">
            <a:spLocks/>
          </p:cNvSpPr>
          <p:nvPr userDrawn="1"/>
        </p:nvSpPr>
        <p:spPr>
          <a:xfrm>
            <a:off x="1169670" y="548640"/>
            <a:ext cx="9852660" cy="594360"/>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44546A"/>
                </a:solidFill>
                <a:latin typeface="Verdana" panose="020B0604030504040204" pitchFamily="34" charset="0"/>
              </a:rPr>
              <a:t>Sound Waves Reflection</a:t>
            </a:r>
          </a:p>
        </p:txBody>
      </p:sp>
    </p:spTree>
    <p:extLst>
      <p:ext uri="{BB962C8B-B14F-4D97-AF65-F5344CB8AC3E}">
        <p14:creationId xmlns:p14="http://schemas.microsoft.com/office/powerpoint/2010/main" val="29654657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16B8B0-3567-4C7B-945E-9DF686000AFE}"/>
              </a:ext>
            </a:extLst>
          </p:cNvPr>
          <p:cNvSpPr txBox="1">
            <a:spLocks/>
          </p:cNvSpPr>
          <p:nvPr userDrawn="1"/>
        </p:nvSpPr>
        <p:spPr>
          <a:xfrm>
            <a:off x="2567940" y="548640"/>
            <a:ext cx="7048500" cy="593387"/>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11DDA3"/>
                </a:solidFill>
                <a:latin typeface="Verdana" panose="020B0604030504040204" pitchFamily="34" charset="0"/>
              </a:rPr>
              <a:t>Visible Light Notes</a:t>
            </a:r>
          </a:p>
        </p:txBody>
      </p:sp>
    </p:spTree>
    <p:extLst>
      <p:ext uri="{BB962C8B-B14F-4D97-AF65-F5344CB8AC3E}">
        <p14:creationId xmlns:p14="http://schemas.microsoft.com/office/powerpoint/2010/main" val="19716787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14820A-6302-406C-BAF9-0891D34EF1E4}"/>
              </a:ext>
            </a:extLst>
          </p:cNvPr>
          <p:cNvSpPr txBox="1">
            <a:spLocks/>
          </p:cNvSpPr>
          <p:nvPr userDrawn="1"/>
        </p:nvSpPr>
        <p:spPr>
          <a:xfrm>
            <a:off x="1169670" y="548640"/>
            <a:ext cx="9852660" cy="594360"/>
          </a:xfrm>
          <a:prstGeom prst="rect">
            <a:avLst/>
          </a:prstGeom>
        </p:spPr>
        <p:txBody>
          <a:bodyPr vert="horz" lIns="73152" tIns="36576" rIns="73152" bIns="36576" rtlCol="0" anchor="b">
            <a:normAutofit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11DDA3"/>
                </a:solidFill>
                <a:latin typeface="Verdana" panose="020B0604030504040204" pitchFamily="34" charset="0"/>
              </a:rPr>
              <a:t>Visible Light Reflection</a:t>
            </a:r>
          </a:p>
        </p:txBody>
      </p:sp>
    </p:spTree>
    <p:extLst>
      <p:ext uri="{BB962C8B-B14F-4D97-AF65-F5344CB8AC3E}">
        <p14:creationId xmlns:p14="http://schemas.microsoft.com/office/powerpoint/2010/main" val="8947392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818612-C70B-2F4F-A67B-BACBF5276690}"/>
              </a:ext>
            </a:extLst>
          </p:cNvPr>
          <p:cNvSpPr txBox="1"/>
          <p:nvPr userDrawn="1"/>
        </p:nvSpPr>
        <p:spPr>
          <a:xfrm>
            <a:off x="-1" y="714498"/>
            <a:ext cx="3459893" cy="738664"/>
          </a:xfrm>
          <a:prstGeom prst="rect">
            <a:avLst/>
          </a:prstGeom>
          <a:noFill/>
        </p:spPr>
        <p:txBody>
          <a:bodyPr wrap="square" rtlCol="0">
            <a:spAutoFit/>
          </a:bodyPr>
          <a:lstStyle/>
          <a:p>
            <a:pPr algn="ctr"/>
            <a:r>
              <a:rPr lang="en-US" sz="1400" dirty="0">
                <a:solidFill>
                  <a:schemeClr val="bg1"/>
                </a:solidFill>
                <a:latin typeface="Verdana" panose="020B0604030504040204" pitchFamily="34" charset="0"/>
                <a:ea typeface="Verdana" panose="020B0604030504040204" pitchFamily="34" charset="0"/>
              </a:rPr>
              <a:t>You will use each piece below once. Click and drag each piece to its correct spot.</a:t>
            </a:r>
          </a:p>
        </p:txBody>
      </p:sp>
      <p:sp>
        <p:nvSpPr>
          <p:cNvPr id="5" name="Freeform: Shape 6">
            <a:extLst>
              <a:ext uri="{FF2B5EF4-FFF2-40B4-BE49-F238E27FC236}">
                <a16:creationId xmlns:a16="http://schemas.microsoft.com/office/drawing/2014/main" id="{85A0B238-0CD0-2D4F-86B5-46CA504471B2}"/>
              </a:ext>
            </a:extLst>
          </p:cNvPr>
          <p:cNvSpPr>
            <a:spLocks noChangeAspect="1"/>
          </p:cNvSpPr>
          <p:nvPr userDrawn="1"/>
        </p:nvSpPr>
        <p:spPr>
          <a:xfrm>
            <a:off x="4860211" y="1717587"/>
            <a:ext cx="1766238" cy="1645611"/>
          </a:xfrm>
          <a:custGeom>
            <a:avLst/>
            <a:gdLst>
              <a:gd name="connsiteX0" fmla="*/ 493436 w 964383"/>
              <a:gd name="connsiteY0" fmla="*/ 0 h 898519"/>
              <a:gd name="connsiteX1" fmla="*/ 964383 w 964383"/>
              <a:gd name="connsiteY1" fmla="*/ 898519 h 898519"/>
              <a:gd name="connsiteX2" fmla="*/ 0 w 964383"/>
              <a:gd name="connsiteY2" fmla="*/ 898519 h 898519"/>
              <a:gd name="connsiteX3" fmla="*/ 493436 w 964383"/>
              <a:gd name="connsiteY3" fmla="*/ 0 h 898519"/>
            </a:gdLst>
            <a:ahLst/>
            <a:cxnLst>
              <a:cxn ang="0">
                <a:pos x="connsiteX0" y="connsiteY0"/>
              </a:cxn>
              <a:cxn ang="0">
                <a:pos x="connsiteX1" y="connsiteY1"/>
              </a:cxn>
              <a:cxn ang="0">
                <a:pos x="connsiteX2" y="connsiteY2"/>
              </a:cxn>
              <a:cxn ang="0">
                <a:pos x="connsiteX3" y="connsiteY3"/>
              </a:cxn>
            </a:cxnLst>
            <a:rect l="l" t="t" r="r" b="b"/>
            <a:pathLst>
              <a:path w="964383" h="898519">
                <a:moveTo>
                  <a:pt x="493436" y="0"/>
                </a:moveTo>
                <a:lnTo>
                  <a:pt x="964383" y="898519"/>
                </a:lnTo>
                <a:lnTo>
                  <a:pt x="0" y="898519"/>
                </a:lnTo>
                <a:lnTo>
                  <a:pt x="493436" y="0"/>
                </a:lnTo>
                <a:close/>
              </a:path>
            </a:pathLst>
          </a:custGeom>
          <a:solidFill>
            <a:srgbClr val="ACADD9"/>
          </a:solidFill>
          <a:ln>
            <a:solidFill>
              <a:srgbClr val="ACADD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b">
            <a:noAutofit/>
          </a:bodyPr>
          <a:lstStyle/>
          <a:p>
            <a:pPr algn="ctr"/>
            <a:endParaRPr lang="en-US" sz="1600" b="1" dirty="0">
              <a:solidFill>
                <a:srgbClr val="9900CC"/>
              </a:solidFill>
              <a:latin typeface="Verdana" panose="020B0604030504040204" pitchFamily="34" charset="0"/>
              <a:ea typeface="Verdana" panose="020B0604030504040204" pitchFamily="34" charset="0"/>
            </a:endParaRPr>
          </a:p>
          <a:p>
            <a:pPr algn="ctr"/>
            <a:endParaRPr lang="en-US" sz="1600" b="1" dirty="0">
              <a:solidFill>
                <a:srgbClr val="9900CC"/>
              </a:solidFill>
              <a:latin typeface="Verdana" panose="020B0604030504040204" pitchFamily="34" charset="0"/>
              <a:ea typeface="Verdana" panose="020B0604030504040204" pitchFamily="34" charset="0"/>
            </a:endParaRPr>
          </a:p>
          <a:p>
            <a:pPr algn="ctr"/>
            <a:endParaRPr lang="en-US" sz="1600" b="1" dirty="0">
              <a:solidFill>
                <a:srgbClr val="9900CC"/>
              </a:solidFill>
              <a:latin typeface="Verdana" panose="020B0604030504040204" pitchFamily="34" charset="0"/>
              <a:ea typeface="Verdana" panose="020B0604030504040204" pitchFamily="34" charset="0"/>
            </a:endParaRPr>
          </a:p>
          <a:p>
            <a:pPr algn="ctr"/>
            <a:r>
              <a:rPr lang="en-US" sz="1600" b="1" dirty="0">
                <a:solidFill>
                  <a:srgbClr val="9900CC"/>
                </a:solidFill>
                <a:latin typeface="Verdana" panose="020B0604030504040204" pitchFamily="34" charset="0"/>
                <a:ea typeface="Verdana" panose="020B0604030504040204" pitchFamily="34" charset="0"/>
              </a:rPr>
              <a:t>Conduction</a:t>
            </a:r>
            <a:endParaRPr lang="en-US" sz="1600" b="1" baseline="-25000" dirty="0">
              <a:solidFill>
                <a:srgbClr val="9900CC"/>
              </a:solidFill>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3E9394BA-96F2-444E-B248-87D9342F2178}"/>
              </a:ext>
            </a:extLst>
          </p:cNvPr>
          <p:cNvSpPr/>
          <p:nvPr userDrawn="1"/>
        </p:nvSpPr>
        <p:spPr>
          <a:xfrm>
            <a:off x="4322617" y="766696"/>
            <a:ext cx="7869383" cy="307777"/>
          </a:xfrm>
          <a:prstGeom prst="rect">
            <a:avLst/>
          </a:prstGeom>
        </p:spPr>
        <p:txBody>
          <a:bodyPr wrap="square">
            <a:spAutoFit/>
          </a:bodyPr>
          <a:lstStyle/>
          <a:p>
            <a:pPr algn="ctr"/>
            <a:r>
              <a:rPr lang="en-US" sz="1400" dirty="0">
                <a:solidFill>
                  <a:schemeClr val="tx1"/>
                </a:solidFill>
                <a:latin typeface="Verdana" panose="020B0604030504040204" pitchFamily="34" charset="0"/>
                <a:ea typeface="Verdana" panose="020B0604030504040204" pitchFamily="34" charset="0"/>
              </a:rPr>
              <a:t>Build a pyramid that includes the definition for each vocabulary word. </a:t>
            </a:r>
            <a:endParaRPr lang="en-US" sz="1400" dirty="0">
              <a:solidFill>
                <a:schemeClr val="tx1"/>
              </a:solidFill>
            </a:endParaRPr>
          </a:p>
        </p:txBody>
      </p:sp>
      <p:pic>
        <p:nvPicPr>
          <p:cNvPr id="17" name="Picture 16">
            <a:extLst>
              <a:ext uri="{FF2B5EF4-FFF2-40B4-BE49-F238E27FC236}">
                <a16:creationId xmlns:a16="http://schemas.microsoft.com/office/drawing/2014/main" id="{C4E76740-0136-514A-814A-01485FEE97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9892" y="766696"/>
            <a:ext cx="683830" cy="683830"/>
          </a:xfrm>
          <a:prstGeom prst="rect">
            <a:avLst/>
          </a:prstGeom>
        </p:spPr>
      </p:pic>
      <p:sp>
        <p:nvSpPr>
          <p:cNvPr id="19" name="Freeform: Shape 6">
            <a:extLst>
              <a:ext uri="{FF2B5EF4-FFF2-40B4-BE49-F238E27FC236}">
                <a16:creationId xmlns:a16="http://schemas.microsoft.com/office/drawing/2014/main" id="{0277A34F-587E-4F4A-91BD-FD182EA779FF}"/>
              </a:ext>
            </a:extLst>
          </p:cNvPr>
          <p:cNvSpPr>
            <a:spLocks noChangeAspect="1"/>
          </p:cNvSpPr>
          <p:nvPr userDrawn="1"/>
        </p:nvSpPr>
        <p:spPr>
          <a:xfrm>
            <a:off x="7341671" y="1717587"/>
            <a:ext cx="1766238" cy="1645611"/>
          </a:xfrm>
          <a:custGeom>
            <a:avLst/>
            <a:gdLst>
              <a:gd name="connsiteX0" fmla="*/ 493436 w 964383"/>
              <a:gd name="connsiteY0" fmla="*/ 0 h 898519"/>
              <a:gd name="connsiteX1" fmla="*/ 964383 w 964383"/>
              <a:gd name="connsiteY1" fmla="*/ 898519 h 898519"/>
              <a:gd name="connsiteX2" fmla="*/ 0 w 964383"/>
              <a:gd name="connsiteY2" fmla="*/ 898519 h 898519"/>
              <a:gd name="connsiteX3" fmla="*/ 493436 w 964383"/>
              <a:gd name="connsiteY3" fmla="*/ 0 h 898519"/>
            </a:gdLst>
            <a:ahLst/>
            <a:cxnLst>
              <a:cxn ang="0">
                <a:pos x="connsiteX0" y="connsiteY0"/>
              </a:cxn>
              <a:cxn ang="0">
                <a:pos x="connsiteX1" y="connsiteY1"/>
              </a:cxn>
              <a:cxn ang="0">
                <a:pos x="connsiteX2" y="connsiteY2"/>
              </a:cxn>
              <a:cxn ang="0">
                <a:pos x="connsiteX3" y="connsiteY3"/>
              </a:cxn>
            </a:cxnLst>
            <a:rect l="l" t="t" r="r" b="b"/>
            <a:pathLst>
              <a:path w="964383" h="898519">
                <a:moveTo>
                  <a:pt x="493436" y="0"/>
                </a:moveTo>
                <a:lnTo>
                  <a:pt x="964383" y="898519"/>
                </a:lnTo>
                <a:lnTo>
                  <a:pt x="0" y="898519"/>
                </a:lnTo>
                <a:lnTo>
                  <a:pt x="493436" y="0"/>
                </a:lnTo>
                <a:close/>
              </a:path>
            </a:pathLst>
          </a:custGeom>
          <a:solidFill>
            <a:srgbClr val="ACADD9"/>
          </a:solidFill>
          <a:ln>
            <a:solidFill>
              <a:srgbClr val="ACADD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b">
            <a:noAutofit/>
          </a:bodyPr>
          <a:lstStyle/>
          <a:p>
            <a:pPr algn="ctr"/>
            <a:endParaRPr lang="en-US" sz="1600" b="1" dirty="0">
              <a:solidFill>
                <a:srgbClr val="9900CC"/>
              </a:solidFill>
              <a:latin typeface="Verdana" panose="020B0604030504040204" pitchFamily="34" charset="0"/>
              <a:ea typeface="Verdana" panose="020B0604030504040204" pitchFamily="34" charset="0"/>
            </a:endParaRPr>
          </a:p>
          <a:p>
            <a:pPr algn="ctr"/>
            <a:endParaRPr lang="en-US" sz="1600" b="1" dirty="0">
              <a:solidFill>
                <a:srgbClr val="9900CC"/>
              </a:solidFill>
              <a:latin typeface="Verdana" panose="020B0604030504040204" pitchFamily="34" charset="0"/>
              <a:ea typeface="Verdana" panose="020B0604030504040204" pitchFamily="34" charset="0"/>
            </a:endParaRPr>
          </a:p>
          <a:p>
            <a:pPr algn="ctr"/>
            <a:endParaRPr lang="en-US" sz="1600" b="1" dirty="0">
              <a:solidFill>
                <a:srgbClr val="9900CC"/>
              </a:solidFill>
              <a:latin typeface="Verdana" panose="020B0604030504040204" pitchFamily="34" charset="0"/>
              <a:ea typeface="Verdana" panose="020B0604030504040204" pitchFamily="34" charset="0"/>
            </a:endParaRPr>
          </a:p>
          <a:p>
            <a:pPr algn="ctr"/>
            <a:r>
              <a:rPr lang="en-US" sz="1600" b="1" dirty="0">
                <a:solidFill>
                  <a:srgbClr val="9900CC"/>
                </a:solidFill>
                <a:latin typeface="Verdana" panose="020B0604030504040204" pitchFamily="34" charset="0"/>
                <a:ea typeface="Verdana" panose="020B0604030504040204" pitchFamily="34" charset="0"/>
              </a:rPr>
              <a:t>Convection</a:t>
            </a:r>
            <a:endParaRPr lang="en-US" sz="1600" b="1" baseline="-25000" dirty="0">
              <a:solidFill>
                <a:srgbClr val="9900CC"/>
              </a:solidFill>
              <a:latin typeface="Verdana" panose="020B0604030504040204" pitchFamily="34" charset="0"/>
              <a:ea typeface="Verdana" panose="020B0604030504040204" pitchFamily="34" charset="0"/>
            </a:endParaRPr>
          </a:p>
        </p:txBody>
      </p:sp>
      <p:sp>
        <p:nvSpPr>
          <p:cNvPr id="23" name="Freeform: Shape 6">
            <a:extLst>
              <a:ext uri="{FF2B5EF4-FFF2-40B4-BE49-F238E27FC236}">
                <a16:creationId xmlns:a16="http://schemas.microsoft.com/office/drawing/2014/main" id="{EBB584D7-0B45-EA4F-9E24-127F5D57F51E}"/>
              </a:ext>
            </a:extLst>
          </p:cNvPr>
          <p:cNvSpPr>
            <a:spLocks noChangeAspect="1"/>
          </p:cNvSpPr>
          <p:nvPr userDrawn="1"/>
        </p:nvSpPr>
        <p:spPr>
          <a:xfrm>
            <a:off x="9843475" y="1717587"/>
            <a:ext cx="1766238" cy="1645611"/>
          </a:xfrm>
          <a:custGeom>
            <a:avLst/>
            <a:gdLst>
              <a:gd name="connsiteX0" fmla="*/ 493436 w 964383"/>
              <a:gd name="connsiteY0" fmla="*/ 0 h 898519"/>
              <a:gd name="connsiteX1" fmla="*/ 964383 w 964383"/>
              <a:gd name="connsiteY1" fmla="*/ 898519 h 898519"/>
              <a:gd name="connsiteX2" fmla="*/ 0 w 964383"/>
              <a:gd name="connsiteY2" fmla="*/ 898519 h 898519"/>
              <a:gd name="connsiteX3" fmla="*/ 493436 w 964383"/>
              <a:gd name="connsiteY3" fmla="*/ 0 h 898519"/>
            </a:gdLst>
            <a:ahLst/>
            <a:cxnLst>
              <a:cxn ang="0">
                <a:pos x="connsiteX0" y="connsiteY0"/>
              </a:cxn>
              <a:cxn ang="0">
                <a:pos x="connsiteX1" y="connsiteY1"/>
              </a:cxn>
              <a:cxn ang="0">
                <a:pos x="connsiteX2" y="connsiteY2"/>
              </a:cxn>
              <a:cxn ang="0">
                <a:pos x="connsiteX3" y="connsiteY3"/>
              </a:cxn>
            </a:cxnLst>
            <a:rect l="l" t="t" r="r" b="b"/>
            <a:pathLst>
              <a:path w="964383" h="898519">
                <a:moveTo>
                  <a:pt x="493436" y="0"/>
                </a:moveTo>
                <a:lnTo>
                  <a:pt x="964383" y="898519"/>
                </a:lnTo>
                <a:lnTo>
                  <a:pt x="0" y="898519"/>
                </a:lnTo>
                <a:lnTo>
                  <a:pt x="493436" y="0"/>
                </a:lnTo>
                <a:close/>
              </a:path>
            </a:pathLst>
          </a:custGeom>
          <a:solidFill>
            <a:srgbClr val="ACADD9"/>
          </a:solidFill>
          <a:ln>
            <a:solidFill>
              <a:srgbClr val="ACADD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b">
            <a:noAutofit/>
          </a:bodyPr>
          <a:lstStyle/>
          <a:p>
            <a:pPr algn="ctr"/>
            <a:endParaRPr lang="en-US" sz="1600" b="1" dirty="0">
              <a:solidFill>
                <a:srgbClr val="9900CC"/>
              </a:solidFill>
              <a:latin typeface="Verdana" panose="020B0604030504040204" pitchFamily="34" charset="0"/>
              <a:ea typeface="Verdana" panose="020B0604030504040204" pitchFamily="34" charset="0"/>
            </a:endParaRPr>
          </a:p>
          <a:p>
            <a:pPr algn="ctr"/>
            <a:endParaRPr lang="en-US" sz="1600" b="1" dirty="0">
              <a:solidFill>
                <a:srgbClr val="9900CC"/>
              </a:solidFill>
              <a:latin typeface="Verdana" panose="020B0604030504040204" pitchFamily="34" charset="0"/>
              <a:ea typeface="Verdana" panose="020B0604030504040204" pitchFamily="34" charset="0"/>
            </a:endParaRPr>
          </a:p>
          <a:p>
            <a:pPr algn="ctr"/>
            <a:endParaRPr lang="en-US" sz="1600" b="1" dirty="0">
              <a:solidFill>
                <a:srgbClr val="9900CC"/>
              </a:solidFill>
              <a:latin typeface="Verdana" panose="020B0604030504040204" pitchFamily="34" charset="0"/>
              <a:ea typeface="Verdana" panose="020B0604030504040204" pitchFamily="34" charset="0"/>
            </a:endParaRPr>
          </a:p>
          <a:p>
            <a:pPr algn="ctr"/>
            <a:r>
              <a:rPr lang="en-US" sz="1600" b="1" dirty="0">
                <a:solidFill>
                  <a:srgbClr val="9900CC"/>
                </a:solidFill>
                <a:latin typeface="Verdana" panose="020B0604030504040204" pitchFamily="34" charset="0"/>
                <a:ea typeface="Verdana" panose="020B0604030504040204" pitchFamily="34" charset="0"/>
              </a:rPr>
              <a:t>Radiation</a:t>
            </a:r>
            <a:endParaRPr lang="en-US" sz="1600" b="1" baseline="-25000" dirty="0">
              <a:solidFill>
                <a:srgbClr val="9900CC"/>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5331284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A491EF3E-29E3-0948-8C51-2CFD95ECB2FC}"/>
              </a:ext>
            </a:extLst>
          </p:cNvPr>
          <p:cNvGraphicFramePr>
            <a:graphicFrameLocks noGrp="1"/>
          </p:cNvGraphicFramePr>
          <p:nvPr userDrawn="1">
            <p:extLst>
              <p:ext uri="{D42A27DB-BD31-4B8C-83A1-F6EECF244321}">
                <p14:modId xmlns:p14="http://schemas.microsoft.com/office/powerpoint/2010/main" val="3093821799"/>
              </p:ext>
            </p:extLst>
          </p:nvPr>
        </p:nvGraphicFramePr>
        <p:xfrm>
          <a:off x="4429807" y="848533"/>
          <a:ext cx="7575824" cy="4269112"/>
        </p:xfrm>
        <a:graphic>
          <a:graphicData uri="http://schemas.openxmlformats.org/drawingml/2006/table">
            <a:tbl>
              <a:tblPr firstRow="1" bandRow="1">
                <a:tableStyleId>{5940675A-B579-460E-94D1-54222C63F5DA}</a:tableStyleId>
              </a:tblPr>
              <a:tblGrid>
                <a:gridCol w="3579632">
                  <a:extLst>
                    <a:ext uri="{9D8B030D-6E8A-4147-A177-3AD203B41FA5}">
                      <a16:colId xmlns:a16="http://schemas.microsoft.com/office/drawing/2014/main" val="2953790914"/>
                    </a:ext>
                  </a:extLst>
                </a:gridCol>
                <a:gridCol w="1332064">
                  <a:extLst>
                    <a:ext uri="{9D8B030D-6E8A-4147-A177-3AD203B41FA5}">
                      <a16:colId xmlns:a16="http://schemas.microsoft.com/office/drawing/2014/main" val="3250613320"/>
                    </a:ext>
                  </a:extLst>
                </a:gridCol>
                <a:gridCol w="1332064">
                  <a:extLst>
                    <a:ext uri="{9D8B030D-6E8A-4147-A177-3AD203B41FA5}">
                      <a16:colId xmlns:a16="http://schemas.microsoft.com/office/drawing/2014/main" val="157196060"/>
                    </a:ext>
                  </a:extLst>
                </a:gridCol>
                <a:gridCol w="1332064">
                  <a:extLst>
                    <a:ext uri="{9D8B030D-6E8A-4147-A177-3AD203B41FA5}">
                      <a16:colId xmlns:a16="http://schemas.microsoft.com/office/drawing/2014/main" val="118012825"/>
                    </a:ext>
                  </a:extLst>
                </a:gridCol>
              </a:tblGrid>
              <a:tr h="688626">
                <a:tc>
                  <a:txBody>
                    <a:bodyPr/>
                    <a:lstStyle/>
                    <a:p>
                      <a:pPr algn="ctr"/>
                      <a:r>
                        <a:rPr lang="en-US" b="1" dirty="0">
                          <a:solidFill>
                            <a:srgbClr val="9900CC"/>
                          </a:solidFill>
                          <a:latin typeface="Verdana" panose="020B0604030504040204" pitchFamily="34" charset="0"/>
                          <a:ea typeface="Verdana" panose="020B0604030504040204" pitchFamily="34" charset="0"/>
                          <a:cs typeface="Verdana" panose="020B0604030504040204" pitchFamily="34" charset="0"/>
                        </a:rPr>
                        <a:t>Feeling the warmth of a bonfire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endParaRPr lang="en-US" sz="1800" b="1" kern="1200" dirty="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dirty="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dirty="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584550905"/>
                  </a:ext>
                </a:extLst>
              </a:tr>
              <a:tr h="688626">
                <a:tc>
                  <a:txBody>
                    <a:bodyPr/>
                    <a:lstStyle/>
                    <a:p>
                      <a:pPr algn="ctr"/>
                      <a:r>
                        <a:rPr lang="en-US" sz="1800" b="1" kern="1200" dirty="0">
                          <a:solidFill>
                            <a:srgbClr val="9900CC"/>
                          </a:solidFill>
                          <a:latin typeface="Verdana" panose="020B0604030504040204" pitchFamily="34" charset="0"/>
                          <a:ea typeface="Verdana" panose="020B0604030504040204" pitchFamily="34" charset="0"/>
                          <a:cs typeface="Verdana" panose="020B0604030504040204" pitchFamily="34" charset="0"/>
                        </a:rPr>
                        <a:t>Touching a metal spoon in a cup of hot 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endParaRPr lang="en-US" sz="1800" b="1" kern="120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dirty="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127007854"/>
                  </a:ext>
                </a:extLst>
              </a:tr>
              <a:tr h="688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9900CC"/>
                          </a:solidFill>
                          <a:latin typeface="Verdana" panose="020B0604030504040204" pitchFamily="34" charset="0"/>
                          <a:ea typeface="Verdana" panose="020B0604030504040204" pitchFamily="34" charset="0"/>
                          <a:cs typeface="Verdana" panose="020B0604030504040204" pitchFamily="34" charset="0"/>
                        </a:rPr>
                        <a:t>Hot water rising in the oceans, cold sinking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endParaRPr lang="en-US" sz="1800" b="1" kern="1200" dirty="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dirty="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629872138"/>
                  </a:ext>
                </a:extLst>
              </a:tr>
              <a:tr h="688626">
                <a:tc>
                  <a:txBody>
                    <a:bodyPr/>
                    <a:lstStyle/>
                    <a:p>
                      <a:pPr algn="ctr"/>
                      <a:r>
                        <a:rPr lang="en-US" b="1" dirty="0">
                          <a:solidFill>
                            <a:srgbClr val="9900CC"/>
                          </a:solidFill>
                          <a:latin typeface="Verdana" panose="020B0604030504040204" pitchFamily="34" charset="0"/>
                          <a:ea typeface="Verdana" panose="020B0604030504040204" pitchFamily="34" charset="0"/>
                          <a:cs typeface="Verdana" panose="020B0604030504040204" pitchFamily="34" charset="0"/>
                        </a:rPr>
                        <a:t>Hot magma rising in the mantle, cold sinking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endParaRPr lang="en-US" sz="1800" b="1" kern="120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dirty="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753759710"/>
                  </a:ext>
                </a:extLst>
              </a:tr>
              <a:tr h="688626">
                <a:tc>
                  <a:txBody>
                    <a:bodyPr/>
                    <a:lstStyle/>
                    <a:p>
                      <a:pPr algn="ctr"/>
                      <a:r>
                        <a:rPr lang="en-US" b="1" dirty="0">
                          <a:solidFill>
                            <a:srgbClr val="9900CC"/>
                          </a:solidFill>
                          <a:latin typeface="Verdana" panose="020B0604030504040204" pitchFamily="34" charset="0"/>
                          <a:ea typeface="Verdana" panose="020B0604030504040204" pitchFamily="34" charset="0"/>
                          <a:cs typeface="Verdana" panose="020B0604030504040204" pitchFamily="34" charset="0"/>
                        </a:rPr>
                        <a:t>Laying out in the sun at a beach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endParaRPr lang="en-US" sz="1800" b="1" kern="1200" dirty="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97973140"/>
                  </a:ext>
                </a:extLst>
              </a:tr>
              <a:tr h="825982">
                <a:tc>
                  <a:txBody>
                    <a:bodyPr/>
                    <a:lstStyle/>
                    <a:p>
                      <a:pPr algn="ctr"/>
                      <a:r>
                        <a:rPr lang="en-US" b="1" dirty="0">
                          <a:solidFill>
                            <a:srgbClr val="9900CC"/>
                          </a:solidFill>
                          <a:latin typeface="Verdana" panose="020B0604030504040204" pitchFamily="34" charset="0"/>
                          <a:ea typeface="Verdana" panose="020B0604030504040204" pitchFamily="34" charset="0"/>
                          <a:cs typeface="Verdana" panose="020B0604030504040204" pitchFamily="34" charset="0"/>
                        </a:rPr>
                        <a:t>Feeling the heat from a hot poker in a fire place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endParaRPr lang="en-US" sz="1800" b="1" kern="120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800" b="1" kern="1200" dirty="0">
                        <a:solidFill>
                          <a:srgbClr val="800080"/>
                        </a:solidFill>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258809496"/>
                  </a:ext>
                </a:extLst>
              </a:tr>
            </a:tbl>
          </a:graphicData>
        </a:graphic>
      </p:graphicFrame>
      <p:sp>
        <p:nvSpPr>
          <p:cNvPr id="8" name="TextBox 7">
            <a:extLst>
              <a:ext uri="{FF2B5EF4-FFF2-40B4-BE49-F238E27FC236}">
                <a16:creationId xmlns:a16="http://schemas.microsoft.com/office/drawing/2014/main" id="{9427591C-BDE2-004A-9A92-025D61B737BB}"/>
              </a:ext>
            </a:extLst>
          </p:cNvPr>
          <p:cNvSpPr txBox="1"/>
          <p:nvPr userDrawn="1"/>
        </p:nvSpPr>
        <p:spPr>
          <a:xfrm>
            <a:off x="136363" y="943558"/>
            <a:ext cx="4174380" cy="4093428"/>
          </a:xfrm>
          <a:prstGeom prst="rect">
            <a:avLst/>
          </a:prstGeom>
          <a:noFill/>
        </p:spPr>
        <p:txBody>
          <a:bodyPr wrap="square" rtlCol="0">
            <a:spAutoFit/>
          </a:bodyPr>
          <a:lstStyle/>
          <a:p>
            <a:pPr marL="7938" indent="0" algn="ctr">
              <a:buNone/>
              <a:tabLst/>
            </a:pPr>
            <a:r>
              <a:rPr lang="en-US" sz="2400" b="1" dirty="0">
                <a:solidFill>
                  <a:schemeClr val="bg1"/>
                </a:solidFill>
                <a:latin typeface="Verdana" panose="020B0604030504040204" pitchFamily="34" charset="0"/>
                <a:ea typeface="Verdana" panose="020B0604030504040204" pitchFamily="34" charset="0"/>
                <a:cs typeface="Verdana" panose="020B0604030504040204" pitchFamily="34" charset="0"/>
              </a:rPr>
              <a:t>Read the description on the left column. Choose the word that best matches the description.</a:t>
            </a:r>
            <a:endParaRPr lang="en-US" sz="20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7938" indent="0" algn="ctr">
              <a:buNone/>
              <a:tabLst/>
            </a:pPr>
            <a:endPar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7938" indent="0" algn="l">
              <a:buNone/>
              <a:tabLst/>
            </a:pPr>
            <a:r>
              <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Click on your answer choice and drag it off to the side.  </a:t>
            </a:r>
            <a:br>
              <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If you are correct you will reveal a     .  If you are incorrect, it will reveal an      and you should try again.</a:t>
            </a:r>
          </a:p>
        </p:txBody>
      </p:sp>
      <p:pic>
        <p:nvPicPr>
          <p:cNvPr id="9" name="Picture 8">
            <a:extLst>
              <a:ext uri="{FF2B5EF4-FFF2-40B4-BE49-F238E27FC236}">
                <a16:creationId xmlns:a16="http://schemas.microsoft.com/office/drawing/2014/main" id="{E8D080FB-5F55-754A-8340-3A7E03FBB702}"/>
              </a:ext>
            </a:extLst>
          </p:cNvPr>
          <p:cNvPicPr>
            <a:picLocks noChangeAspect="1"/>
          </p:cNvPicPr>
          <p:nvPr userDrawn="1"/>
        </p:nvPicPr>
        <p:blipFill rotWithShape="1">
          <a:blip r:embed="rId2"/>
          <a:srcRect l="22225" t="7321" r="19700" b="22563"/>
          <a:stretch/>
        </p:blipFill>
        <p:spPr>
          <a:xfrm>
            <a:off x="1337960" y="4022288"/>
            <a:ext cx="350520" cy="350520"/>
          </a:xfrm>
          <a:prstGeom prst="rect">
            <a:avLst/>
          </a:prstGeom>
        </p:spPr>
      </p:pic>
      <p:pic>
        <p:nvPicPr>
          <p:cNvPr id="10" name="Picture 9">
            <a:extLst>
              <a:ext uri="{FF2B5EF4-FFF2-40B4-BE49-F238E27FC236}">
                <a16:creationId xmlns:a16="http://schemas.microsoft.com/office/drawing/2014/main" id="{DA271C7F-64C8-FB49-87AA-698BD6540B49}"/>
              </a:ext>
            </a:extLst>
          </p:cNvPr>
          <p:cNvPicPr>
            <a:picLocks noChangeAspect="1"/>
          </p:cNvPicPr>
          <p:nvPr userDrawn="1"/>
        </p:nvPicPr>
        <p:blipFill rotWithShape="1">
          <a:blip r:embed="rId3"/>
          <a:srcRect l="17721" t="8003" r="19804" b="17547"/>
          <a:stretch/>
        </p:blipFill>
        <p:spPr>
          <a:xfrm>
            <a:off x="3585975" y="4338241"/>
            <a:ext cx="347472" cy="338787"/>
          </a:xfrm>
          <a:prstGeom prst="rect">
            <a:avLst/>
          </a:prstGeom>
        </p:spPr>
      </p:pic>
      <p:pic>
        <p:nvPicPr>
          <p:cNvPr id="11" name="Picture 10">
            <a:extLst>
              <a:ext uri="{FF2B5EF4-FFF2-40B4-BE49-F238E27FC236}">
                <a16:creationId xmlns:a16="http://schemas.microsoft.com/office/drawing/2014/main" id="{5ED4B30C-8ED9-D247-9B7B-651A42A32463}"/>
              </a:ext>
            </a:extLst>
          </p:cNvPr>
          <p:cNvPicPr>
            <a:picLocks noChangeAspect="1"/>
          </p:cNvPicPr>
          <p:nvPr userDrawn="1"/>
        </p:nvPicPr>
        <p:blipFill rotWithShape="1">
          <a:blip r:embed="rId2"/>
          <a:srcRect l="22225" t="7321" r="19700" b="22563"/>
          <a:stretch/>
        </p:blipFill>
        <p:spPr>
          <a:xfrm>
            <a:off x="9875502" y="2359446"/>
            <a:ext cx="350520" cy="350520"/>
          </a:xfrm>
          <a:prstGeom prst="rect">
            <a:avLst/>
          </a:prstGeom>
        </p:spPr>
      </p:pic>
      <p:pic>
        <p:nvPicPr>
          <p:cNvPr id="13" name="Picture 12">
            <a:extLst>
              <a:ext uri="{FF2B5EF4-FFF2-40B4-BE49-F238E27FC236}">
                <a16:creationId xmlns:a16="http://schemas.microsoft.com/office/drawing/2014/main" id="{5C327C96-6A20-2B44-A3AC-EA74655E3356}"/>
              </a:ext>
            </a:extLst>
          </p:cNvPr>
          <p:cNvPicPr>
            <a:picLocks noChangeAspect="1"/>
          </p:cNvPicPr>
          <p:nvPr userDrawn="1"/>
        </p:nvPicPr>
        <p:blipFill rotWithShape="1">
          <a:blip r:embed="rId2"/>
          <a:srcRect l="22225" t="7321" r="19700" b="22563"/>
          <a:stretch/>
        </p:blipFill>
        <p:spPr>
          <a:xfrm>
            <a:off x="11207847" y="1009541"/>
            <a:ext cx="350520" cy="350520"/>
          </a:xfrm>
          <a:prstGeom prst="rect">
            <a:avLst/>
          </a:prstGeom>
        </p:spPr>
      </p:pic>
      <p:pic>
        <p:nvPicPr>
          <p:cNvPr id="14" name="Picture 13">
            <a:extLst>
              <a:ext uri="{FF2B5EF4-FFF2-40B4-BE49-F238E27FC236}">
                <a16:creationId xmlns:a16="http://schemas.microsoft.com/office/drawing/2014/main" id="{1C69682C-FA3D-2A48-9D90-EBA7B6EA0613}"/>
              </a:ext>
            </a:extLst>
          </p:cNvPr>
          <p:cNvPicPr>
            <a:picLocks noChangeAspect="1"/>
          </p:cNvPicPr>
          <p:nvPr userDrawn="1"/>
        </p:nvPicPr>
        <p:blipFill rotWithShape="1">
          <a:blip r:embed="rId2"/>
          <a:srcRect l="22225" t="7321" r="19700" b="22563"/>
          <a:stretch/>
        </p:blipFill>
        <p:spPr>
          <a:xfrm>
            <a:off x="9875502" y="3105997"/>
            <a:ext cx="350520" cy="350520"/>
          </a:xfrm>
          <a:prstGeom prst="rect">
            <a:avLst/>
          </a:prstGeom>
        </p:spPr>
      </p:pic>
      <p:pic>
        <p:nvPicPr>
          <p:cNvPr id="16" name="Picture 15">
            <a:extLst>
              <a:ext uri="{FF2B5EF4-FFF2-40B4-BE49-F238E27FC236}">
                <a16:creationId xmlns:a16="http://schemas.microsoft.com/office/drawing/2014/main" id="{3A3ECB8F-DF25-134B-9364-7603D39A4690}"/>
              </a:ext>
            </a:extLst>
          </p:cNvPr>
          <p:cNvPicPr>
            <a:picLocks noChangeAspect="1"/>
          </p:cNvPicPr>
          <p:nvPr userDrawn="1"/>
        </p:nvPicPr>
        <p:blipFill rotWithShape="1">
          <a:blip r:embed="rId2"/>
          <a:srcRect l="22225" t="7321" r="19700" b="22563"/>
          <a:stretch/>
        </p:blipFill>
        <p:spPr>
          <a:xfrm>
            <a:off x="8395678" y="1696600"/>
            <a:ext cx="350520" cy="350520"/>
          </a:xfrm>
          <a:prstGeom prst="rect">
            <a:avLst/>
          </a:prstGeom>
        </p:spPr>
      </p:pic>
      <p:pic>
        <p:nvPicPr>
          <p:cNvPr id="17" name="Picture 16">
            <a:extLst>
              <a:ext uri="{FF2B5EF4-FFF2-40B4-BE49-F238E27FC236}">
                <a16:creationId xmlns:a16="http://schemas.microsoft.com/office/drawing/2014/main" id="{E8687070-383F-2346-BA5D-90C808091227}"/>
              </a:ext>
            </a:extLst>
          </p:cNvPr>
          <p:cNvPicPr>
            <a:picLocks noChangeAspect="1"/>
          </p:cNvPicPr>
          <p:nvPr userDrawn="1"/>
        </p:nvPicPr>
        <p:blipFill rotWithShape="1">
          <a:blip r:embed="rId2"/>
          <a:srcRect l="22225" t="7321" r="19700" b="22563"/>
          <a:stretch/>
        </p:blipFill>
        <p:spPr>
          <a:xfrm>
            <a:off x="11207847" y="3722297"/>
            <a:ext cx="350520" cy="350520"/>
          </a:xfrm>
          <a:prstGeom prst="rect">
            <a:avLst/>
          </a:prstGeom>
        </p:spPr>
      </p:pic>
      <p:pic>
        <p:nvPicPr>
          <p:cNvPr id="20" name="Picture 19">
            <a:extLst>
              <a:ext uri="{FF2B5EF4-FFF2-40B4-BE49-F238E27FC236}">
                <a16:creationId xmlns:a16="http://schemas.microsoft.com/office/drawing/2014/main" id="{22A9DEEC-FB99-8B4A-A23D-27BFA8552CF6}"/>
              </a:ext>
            </a:extLst>
          </p:cNvPr>
          <p:cNvPicPr>
            <a:picLocks noChangeAspect="1"/>
          </p:cNvPicPr>
          <p:nvPr userDrawn="1"/>
        </p:nvPicPr>
        <p:blipFill rotWithShape="1">
          <a:blip r:embed="rId2"/>
          <a:srcRect l="22225" t="7321" r="19700" b="22563"/>
          <a:stretch/>
        </p:blipFill>
        <p:spPr>
          <a:xfrm>
            <a:off x="8395678" y="4550703"/>
            <a:ext cx="350520" cy="350520"/>
          </a:xfrm>
          <a:prstGeom prst="rect">
            <a:avLst/>
          </a:prstGeom>
        </p:spPr>
      </p:pic>
      <p:pic>
        <p:nvPicPr>
          <p:cNvPr id="21" name="Picture 20">
            <a:extLst>
              <a:ext uri="{FF2B5EF4-FFF2-40B4-BE49-F238E27FC236}">
                <a16:creationId xmlns:a16="http://schemas.microsoft.com/office/drawing/2014/main" id="{1B0FDFFC-BDE0-1345-8942-0DBB316A6005}"/>
              </a:ext>
            </a:extLst>
          </p:cNvPr>
          <p:cNvPicPr>
            <a:picLocks noChangeAspect="1"/>
          </p:cNvPicPr>
          <p:nvPr userDrawn="1"/>
        </p:nvPicPr>
        <p:blipFill rotWithShape="1">
          <a:blip r:embed="rId3"/>
          <a:srcRect l="17721" t="8003" r="19804" b="17547"/>
          <a:stretch/>
        </p:blipFill>
        <p:spPr>
          <a:xfrm>
            <a:off x="8418466" y="1021274"/>
            <a:ext cx="347472" cy="338787"/>
          </a:xfrm>
          <a:prstGeom prst="rect">
            <a:avLst/>
          </a:prstGeom>
        </p:spPr>
      </p:pic>
      <p:pic>
        <p:nvPicPr>
          <p:cNvPr id="22" name="Picture 21">
            <a:extLst>
              <a:ext uri="{FF2B5EF4-FFF2-40B4-BE49-F238E27FC236}">
                <a16:creationId xmlns:a16="http://schemas.microsoft.com/office/drawing/2014/main" id="{6DEC00D4-4889-3145-BB3E-79AAA820C97D}"/>
              </a:ext>
            </a:extLst>
          </p:cNvPr>
          <p:cNvPicPr>
            <a:picLocks noChangeAspect="1"/>
          </p:cNvPicPr>
          <p:nvPr userDrawn="1"/>
        </p:nvPicPr>
        <p:blipFill rotWithShape="1">
          <a:blip r:embed="rId3"/>
          <a:srcRect l="17721" t="8003" r="19804" b="17547"/>
          <a:stretch/>
        </p:blipFill>
        <p:spPr>
          <a:xfrm>
            <a:off x="9787296" y="1021274"/>
            <a:ext cx="347472" cy="338787"/>
          </a:xfrm>
          <a:prstGeom prst="rect">
            <a:avLst/>
          </a:prstGeom>
        </p:spPr>
      </p:pic>
      <p:cxnSp>
        <p:nvCxnSpPr>
          <p:cNvPr id="41" name="Straight Arrow Connector 40">
            <a:extLst>
              <a:ext uri="{FF2B5EF4-FFF2-40B4-BE49-F238E27FC236}">
                <a16:creationId xmlns:a16="http://schemas.microsoft.com/office/drawing/2014/main" id="{53177071-1207-3142-B475-C041D6EAC228}"/>
              </a:ext>
            </a:extLst>
          </p:cNvPr>
          <p:cNvCxnSpPr>
            <a:cxnSpLocks/>
          </p:cNvCxnSpPr>
          <p:nvPr userDrawn="1"/>
        </p:nvCxnSpPr>
        <p:spPr>
          <a:xfrm>
            <a:off x="3613407" y="3601134"/>
            <a:ext cx="640080" cy="0"/>
          </a:xfrm>
          <a:prstGeom prst="straightConnector1">
            <a:avLst/>
          </a:prstGeom>
          <a:ln w="190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42" name="Picture 41">
            <a:extLst>
              <a:ext uri="{FF2B5EF4-FFF2-40B4-BE49-F238E27FC236}">
                <a16:creationId xmlns:a16="http://schemas.microsoft.com/office/drawing/2014/main" id="{A0FF4D79-C2EA-1A42-89C1-071ABEF4BCF6}"/>
              </a:ext>
            </a:extLst>
          </p:cNvPr>
          <p:cNvPicPr>
            <a:picLocks noChangeAspect="1"/>
          </p:cNvPicPr>
          <p:nvPr userDrawn="1"/>
        </p:nvPicPr>
        <p:blipFill rotWithShape="1">
          <a:blip r:embed="rId3"/>
          <a:srcRect l="17721" t="8003" r="19804" b="17547"/>
          <a:stretch/>
        </p:blipFill>
        <p:spPr>
          <a:xfrm>
            <a:off x="9819277" y="1702994"/>
            <a:ext cx="347472" cy="338787"/>
          </a:xfrm>
          <a:prstGeom prst="rect">
            <a:avLst/>
          </a:prstGeom>
        </p:spPr>
      </p:pic>
      <p:pic>
        <p:nvPicPr>
          <p:cNvPr id="43" name="Picture 42">
            <a:extLst>
              <a:ext uri="{FF2B5EF4-FFF2-40B4-BE49-F238E27FC236}">
                <a16:creationId xmlns:a16="http://schemas.microsoft.com/office/drawing/2014/main" id="{1114E664-E5BD-3F40-9221-58F22F500FF5}"/>
              </a:ext>
            </a:extLst>
          </p:cNvPr>
          <p:cNvPicPr>
            <a:picLocks noChangeAspect="1"/>
          </p:cNvPicPr>
          <p:nvPr userDrawn="1"/>
        </p:nvPicPr>
        <p:blipFill rotWithShape="1">
          <a:blip r:embed="rId3"/>
          <a:srcRect l="17721" t="8003" r="19804" b="17547"/>
          <a:stretch/>
        </p:blipFill>
        <p:spPr>
          <a:xfrm>
            <a:off x="11188107" y="1702994"/>
            <a:ext cx="347472" cy="338787"/>
          </a:xfrm>
          <a:prstGeom prst="rect">
            <a:avLst/>
          </a:prstGeom>
        </p:spPr>
      </p:pic>
      <p:pic>
        <p:nvPicPr>
          <p:cNvPr id="44" name="Picture 43">
            <a:extLst>
              <a:ext uri="{FF2B5EF4-FFF2-40B4-BE49-F238E27FC236}">
                <a16:creationId xmlns:a16="http://schemas.microsoft.com/office/drawing/2014/main" id="{6DBD7C4B-89D1-7647-9924-4B0B2D8D18F1}"/>
              </a:ext>
            </a:extLst>
          </p:cNvPr>
          <p:cNvPicPr>
            <a:picLocks noChangeAspect="1"/>
          </p:cNvPicPr>
          <p:nvPr userDrawn="1"/>
        </p:nvPicPr>
        <p:blipFill rotWithShape="1">
          <a:blip r:embed="rId3"/>
          <a:srcRect l="17721" t="8003" r="19804" b="17547"/>
          <a:stretch/>
        </p:blipFill>
        <p:spPr>
          <a:xfrm>
            <a:off x="8408337" y="3778900"/>
            <a:ext cx="347472" cy="338787"/>
          </a:xfrm>
          <a:prstGeom prst="rect">
            <a:avLst/>
          </a:prstGeom>
        </p:spPr>
      </p:pic>
      <p:pic>
        <p:nvPicPr>
          <p:cNvPr id="45" name="Picture 44">
            <a:extLst>
              <a:ext uri="{FF2B5EF4-FFF2-40B4-BE49-F238E27FC236}">
                <a16:creationId xmlns:a16="http://schemas.microsoft.com/office/drawing/2014/main" id="{179942E5-653D-1D43-A8C4-B1044CB5CAD1}"/>
              </a:ext>
            </a:extLst>
          </p:cNvPr>
          <p:cNvPicPr>
            <a:picLocks noChangeAspect="1"/>
          </p:cNvPicPr>
          <p:nvPr userDrawn="1"/>
        </p:nvPicPr>
        <p:blipFill rotWithShape="1">
          <a:blip r:embed="rId3"/>
          <a:srcRect l="17721" t="8003" r="19804" b="17547"/>
          <a:stretch/>
        </p:blipFill>
        <p:spPr>
          <a:xfrm>
            <a:off x="9777167" y="3778900"/>
            <a:ext cx="347472" cy="338787"/>
          </a:xfrm>
          <a:prstGeom prst="rect">
            <a:avLst/>
          </a:prstGeom>
        </p:spPr>
      </p:pic>
      <p:pic>
        <p:nvPicPr>
          <p:cNvPr id="46" name="Picture 45">
            <a:extLst>
              <a:ext uri="{FF2B5EF4-FFF2-40B4-BE49-F238E27FC236}">
                <a16:creationId xmlns:a16="http://schemas.microsoft.com/office/drawing/2014/main" id="{6233BFB0-DB55-F34B-A6DE-7A264C04AA66}"/>
              </a:ext>
            </a:extLst>
          </p:cNvPr>
          <p:cNvPicPr>
            <a:picLocks noChangeAspect="1"/>
          </p:cNvPicPr>
          <p:nvPr userDrawn="1"/>
        </p:nvPicPr>
        <p:blipFill rotWithShape="1">
          <a:blip r:embed="rId3"/>
          <a:srcRect l="17721" t="8003" r="19804" b="17547"/>
          <a:stretch/>
        </p:blipFill>
        <p:spPr>
          <a:xfrm>
            <a:off x="9780901" y="4599995"/>
            <a:ext cx="347472" cy="338787"/>
          </a:xfrm>
          <a:prstGeom prst="rect">
            <a:avLst/>
          </a:prstGeom>
        </p:spPr>
      </p:pic>
      <p:pic>
        <p:nvPicPr>
          <p:cNvPr id="47" name="Picture 46">
            <a:extLst>
              <a:ext uri="{FF2B5EF4-FFF2-40B4-BE49-F238E27FC236}">
                <a16:creationId xmlns:a16="http://schemas.microsoft.com/office/drawing/2014/main" id="{472123D4-2AB1-ED4A-8F8E-4737E36768AB}"/>
              </a:ext>
            </a:extLst>
          </p:cNvPr>
          <p:cNvPicPr>
            <a:picLocks noChangeAspect="1"/>
          </p:cNvPicPr>
          <p:nvPr userDrawn="1"/>
        </p:nvPicPr>
        <p:blipFill rotWithShape="1">
          <a:blip r:embed="rId3"/>
          <a:srcRect l="17721" t="8003" r="19804" b="17547"/>
          <a:stretch/>
        </p:blipFill>
        <p:spPr>
          <a:xfrm>
            <a:off x="11149731" y="4599995"/>
            <a:ext cx="347472" cy="338787"/>
          </a:xfrm>
          <a:prstGeom prst="rect">
            <a:avLst/>
          </a:prstGeom>
        </p:spPr>
      </p:pic>
      <p:pic>
        <p:nvPicPr>
          <p:cNvPr id="48" name="Picture 47">
            <a:extLst>
              <a:ext uri="{FF2B5EF4-FFF2-40B4-BE49-F238E27FC236}">
                <a16:creationId xmlns:a16="http://schemas.microsoft.com/office/drawing/2014/main" id="{1105A512-4A3A-6242-8715-A016A77A8B79}"/>
              </a:ext>
            </a:extLst>
          </p:cNvPr>
          <p:cNvPicPr>
            <a:picLocks noChangeAspect="1"/>
          </p:cNvPicPr>
          <p:nvPr userDrawn="1"/>
        </p:nvPicPr>
        <p:blipFill rotWithShape="1">
          <a:blip r:embed="rId3"/>
          <a:srcRect l="17721" t="8003" r="19804" b="17547"/>
          <a:stretch/>
        </p:blipFill>
        <p:spPr>
          <a:xfrm>
            <a:off x="8398726" y="2404829"/>
            <a:ext cx="347472" cy="338787"/>
          </a:xfrm>
          <a:prstGeom prst="rect">
            <a:avLst/>
          </a:prstGeom>
        </p:spPr>
      </p:pic>
      <p:pic>
        <p:nvPicPr>
          <p:cNvPr id="49" name="Picture 48">
            <a:extLst>
              <a:ext uri="{FF2B5EF4-FFF2-40B4-BE49-F238E27FC236}">
                <a16:creationId xmlns:a16="http://schemas.microsoft.com/office/drawing/2014/main" id="{343CCA5A-1E53-8D4E-A069-E25F46838096}"/>
              </a:ext>
            </a:extLst>
          </p:cNvPr>
          <p:cNvPicPr>
            <a:picLocks noChangeAspect="1"/>
          </p:cNvPicPr>
          <p:nvPr userDrawn="1"/>
        </p:nvPicPr>
        <p:blipFill rotWithShape="1">
          <a:blip r:embed="rId3"/>
          <a:srcRect l="17721" t="8003" r="19804" b="17547"/>
          <a:stretch/>
        </p:blipFill>
        <p:spPr>
          <a:xfrm>
            <a:off x="11188107" y="2420113"/>
            <a:ext cx="347472" cy="338787"/>
          </a:xfrm>
          <a:prstGeom prst="rect">
            <a:avLst/>
          </a:prstGeom>
        </p:spPr>
      </p:pic>
      <p:pic>
        <p:nvPicPr>
          <p:cNvPr id="50" name="Picture 49">
            <a:extLst>
              <a:ext uri="{FF2B5EF4-FFF2-40B4-BE49-F238E27FC236}">
                <a16:creationId xmlns:a16="http://schemas.microsoft.com/office/drawing/2014/main" id="{F7CD1473-29B0-634F-A9FC-C7020251260B}"/>
              </a:ext>
            </a:extLst>
          </p:cNvPr>
          <p:cNvPicPr>
            <a:picLocks noChangeAspect="1"/>
          </p:cNvPicPr>
          <p:nvPr userDrawn="1"/>
        </p:nvPicPr>
        <p:blipFill rotWithShape="1">
          <a:blip r:embed="rId3"/>
          <a:srcRect l="17721" t="8003" r="19804" b="17547"/>
          <a:stretch/>
        </p:blipFill>
        <p:spPr>
          <a:xfrm>
            <a:off x="8421514" y="3138319"/>
            <a:ext cx="347472" cy="338787"/>
          </a:xfrm>
          <a:prstGeom prst="rect">
            <a:avLst/>
          </a:prstGeom>
        </p:spPr>
      </p:pic>
      <p:pic>
        <p:nvPicPr>
          <p:cNvPr id="51" name="Picture 50">
            <a:extLst>
              <a:ext uri="{FF2B5EF4-FFF2-40B4-BE49-F238E27FC236}">
                <a16:creationId xmlns:a16="http://schemas.microsoft.com/office/drawing/2014/main" id="{63E7F7B8-E8BA-C647-ADD2-B7C68959E764}"/>
              </a:ext>
            </a:extLst>
          </p:cNvPr>
          <p:cNvPicPr>
            <a:picLocks noChangeAspect="1"/>
          </p:cNvPicPr>
          <p:nvPr userDrawn="1"/>
        </p:nvPicPr>
        <p:blipFill rotWithShape="1">
          <a:blip r:embed="rId3"/>
          <a:srcRect l="17721" t="8003" r="19804" b="17547"/>
          <a:stretch/>
        </p:blipFill>
        <p:spPr>
          <a:xfrm>
            <a:off x="11210895" y="3153603"/>
            <a:ext cx="347472" cy="338787"/>
          </a:xfrm>
          <a:prstGeom prst="rect">
            <a:avLst/>
          </a:prstGeom>
        </p:spPr>
      </p:pic>
    </p:spTree>
    <p:extLst>
      <p:ext uri="{BB962C8B-B14F-4D97-AF65-F5344CB8AC3E}">
        <p14:creationId xmlns:p14="http://schemas.microsoft.com/office/powerpoint/2010/main" val="35030463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Custom Layout">
    <p:bg>
      <p:bgPr>
        <a:gradFill>
          <a:gsLst>
            <a:gs pos="0">
              <a:srgbClr val="9900CC">
                <a:alpha val="15000"/>
              </a:srgbClr>
            </a:gs>
            <a:gs pos="100000">
              <a:srgbClr val="9900CC"/>
            </a:gs>
          </a:gsLst>
          <a:lin ang="5400000" scaled="1"/>
        </a:gradFill>
        <a:effectLst/>
      </p:bgPr>
    </p:bg>
    <p:spTree>
      <p:nvGrpSpPr>
        <p:cNvPr id="1" name=""/>
        <p:cNvGrpSpPr/>
        <p:nvPr/>
      </p:nvGrpSpPr>
      <p:grpSpPr>
        <a:xfrm>
          <a:off x="0" y="0"/>
          <a:ext cx="0" cy="0"/>
          <a:chOff x="0" y="0"/>
          <a:chExt cx="0" cy="0"/>
        </a:xfrm>
      </p:grpSpPr>
      <p:sp>
        <p:nvSpPr>
          <p:cNvPr id="2" name="Content Placeholder 2"/>
          <p:cNvSpPr txBox="1">
            <a:spLocks/>
          </p:cNvSpPr>
          <p:nvPr userDrawn="1"/>
        </p:nvSpPr>
        <p:spPr>
          <a:xfrm>
            <a:off x="133704" y="783705"/>
            <a:ext cx="4106992" cy="4083569"/>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Study each scenario on the right. Identify each one as conduction, convection, or radiation and provide a short description that describes the heat transfer. </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When you are finished, come up </a:t>
            </a:r>
            <a:r>
              <a:rPr lang="en-US" sz="1800" dirty="0">
                <a:solidFill>
                  <a:srgbClr val="000000"/>
                </a:solidFill>
                <a:latin typeface="Verdana" panose="020B0604030504040204" pitchFamily="34" charset="0"/>
              </a:rPr>
              <a:t>with two other examples on your own. Be sure to label your examples as </a:t>
            </a:r>
            <a:r>
              <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conduction, convection, or radiation. </a:t>
            </a:r>
            <a:endParaRPr lang="en-US" sz="1800" dirty="0">
              <a:solidFill>
                <a:srgbClr val="000000"/>
              </a:solidFill>
              <a:latin typeface="Verdana" panose="020B0604030504040204" pitchFamily="34" charset="0"/>
            </a:endParaRPr>
          </a:p>
        </p:txBody>
      </p:sp>
      <p:graphicFrame>
        <p:nvGraphicFramePr>
          <p:cNvPr id="3" name="Table 2">
            <a:extLst>
              <a:ext uri="{FF2B5EF4-FFF2-40B4-BE49-F238E27FC236}">
                <a16:creationId xmlns:a16="http://schemas.microsoft.com/office/drawing/2014/main" id="{8C92EFBB-B96E-5942-8DA0-D1119CB25853}"/>
              </a:ext>
            </a:extLst>
          </p:cNvPr>
          <p:cNvGraphicFramePr>
            <a:graphicFrameLocks noGrp="1"/>
          </p:cNvGraphicFramePr>
          <p:nvPr userDrawn="1">
            <p:extLst>
              <p:ext uri="{D42A27DB-BD31-4B8C-83A1-F6EECF244321}">
                <p14:modId xmlns:p14="http://schemas.microsoft.com/office/powerpoint/2010/main" val="1527049734"/>
              </p:ext>
            </p:extLst>
          </p:nvPr>
        </p:nvGraphicFramePr>
        <p:xfrm>
          <a:off x="4399721" y="147513"/>
          <a:ext cx="7593496" cy="5188986"/>
        </p:xfrm>
        <a:graphic>
          <a:graphicData uri="http://schemas.openxmlformats.org/drawingml/2006/table">
            <a:tbl>
              <a:tblPr firstRow="1" bandRow="1">
                <a:tableStyleId>{5940675A-B579-460E-94D1-54222C63F5DA}</a:tableStyleId>
              </a:tblPr>
              <a:tblGrid>
                <a:gridCol w="3349588">
                  <a:extLst>
                    <a:ext uri="{9D8B030D-6E8A-4147-A177-3AD203B41FA5}">
                      <a16:colId xmlns:a16="http://schemas.microsoft.com/office/drawing/2014/main" val="3647860964"/>
                    </a:ext>
                  </a:extLst>
                </a:gridCol>
                <a:gridCol w="4243908">
                  <a:extLst>
                    <a:ext uri="{9D8B030D-6E8A-4147-A177-3AD203B41FA5}">
                      <a16:colId xmlns:a16="http://schemas.microsoft.com/office/drawing/2014/main" val="3047385098"/>
                    </a:ext>
                  </a:extLst>
                </a:gridCol>
              </a:tblGrid>
              <a:tr h="399640">
                <a:tc>
                  <a:txBody>
                    <a:bodyPr/>
                    <a:lstStyle/>
                    <a:p>
                      <a:pPr algn="ctr"/>
                      <a:r>
                        <a:rPr lang="en-US" sz="1400" b="1" dirty="0">
                          <a:solidFill>
                            <a:schemeClr val="bg1"/>
                          </a:solidFill>
                          <a:latin typeface="Verdana" panose="020B0604030504040204" pitchFamily="34" charset="0"/>
                          <a:ea typeface="Verdana" panose="020B0604030504040204" pitchFamily="34" charset="0"/>
                          <a:cs typeface="Verdana" panose="020B0604030504040204" pitchFamily="34" charset="0"/>
                        </a:rPr>
                        <a:t>Scenario</a:t>
                      </a:r>
                    </a:p>
                  </a:txBody>
                  <a:tcPr anchor="ctr">
                    <a:solidFill>
                      <a:srgbClr val="9900CC"/>
                    </a:solidFill>
                  </a:tcPr>
                </a:tc>
                <a:tc>
                  <a:txBody>
                    <a:bodyPr/>
                    <a:lstStyle/>
                    <a:p>
                      <a:pPr algn="ctr"/>
                      <a:r>
                        <a:rPr lang="en-US" sz="1400" b="1" dirty="0">
                          <a:solidFill>
                            <a:schemeClr val="bg1"/>
                          </a:solidFill>
                          <a:latin typeface="Verdana" panose="020B0604030504040204" pitchFamily="34" charset="0"/>
                          <a:ea typeface="Verdana" panose="020B0604030504040204" pitchFamily="34" charset="0"/>
                          <a:cs typeface="Verdana" panose="020B0604030504040204" pitchFamily="34" charset="0"/>
                        </a:rPr>
                        <a:t>Description and Type of Heat Transfer</a:t>
                      </a:r>
                    </a:p>
                  </a:txBody>
                  <a:tcPr anchor="ctr">
                    <a:solidFill>
                      <a:srgbClr val="9900CC"/>
                    </a:solidFill>
                  </a:tcPr>
                </a:tc>
                <a:extLst>
                  <a:ext uri="{0D108BD9-81ED-4DB2-BD59-A6C34878D82A}">
                    <a16:rowId xmlns:a16="http://schemas.microsoft.com/office/drawing/2014/main" val="803041751"/>
                  </a:ext>
                </a:extLst>
              </a:tr>
              <a:tr h="996988">
                <a:tc>
                  <a:txBody>
                    <a:bodyPr/>
                    <a:lstStyle/>
                    <a:p>
                      <a:endParaRPr lang="en-US" dirty="0"/>
                    </a:p>
                  </a:txBody>
                  <a:tcPr>
                    <a:solidFill>
                      <a:schemeClr val="bg1"/>
                    </a:solidFill>
                  </a:tcPr>
                </a:tc>
                <a:tc>
                  <a:txBody>
                    <a:bodyPr/>
                    <a:lstStyle/>
                    <a:p>
                      <a:endParaRPr lang="en-US" dirty="0"/>
                    </a:p>
                  </a:txBody>
                  <a:tcPr>
                    <a:solidFill>
                      <a:schemeClr val="bg1"/>
                    </a:solidFill>
                  </a:tcPr>
                </a:tc>
                <a:extLst>
                  <a:ext uri="{0D108BD9-81ED-4DB2-BD59-A6C34878D82A}">
                    <a16:rowId xmlns:a16="http://schemas.microsoft.com/office/drawing/2014/main" val="4094690635"/>
                  </a:ext>
                </a:extLst>
              </a:tr>
              <a:tr h="996988">
                <a:tc>
                  <a:txBody>
                    <a:bodyPr/>
                    <a:lstStyle/>
                    <a:p>
                      <a:endParaRPr lang="en-US" dirty="0"/>
                    </a:p>
                  </a:txBody>
                  <a:tcPr>
                    <a:solidFill>
                      <a:schemeClr val="bg1"/>
                    </a:solidFill>
                  </a:tcPr>
                </a:tc>
                <a:tc>
                  <a:txBody>
                    <a:bodyPr/>
                    <a:lstStyle/>
                    <a:p>
                      <a:endParaRPr lang="en-US" dirty="0"/>
                    </a:p>
                  </a:txBody>
                  <a:tcPr>
                    <a:solidFill>
                      <a:schemeClr val="bg1"/>
                    </a:solidFill>
                  </a:tcPr>
                </a:tc>
                <a:extLst>
                  <a:ext uri="{0D108BD9-81ED-4DB2-BD59-A6C34878D82A}">
                    <a16:rowId xmlns:a16="http://schemas.microsoft.com/office/drawing/2014/main" val="2818437074"/>
                  </a:ext>
                </a:extLst>
              </a:tr>
              <a:tr h="996988">
                <a:tc>
                  <a:txBody>
                    <a:bodyPr/>
                    <a:lstStyle/>
                    <a:p>
                      <a:endParaRPr lang="en-US" dirty="0"/>
                    </a:p>
                  </a:txBody>
                  <a:tcPr>
                    <a:solidFill>
                      <a:schemeClr val="bg1"/>
                    </a:solidFill>
                  </a:tcPr>
                </a:tc>
                <a:tc>
                  <a:txBody>
                    <a:bodyPr/>
                    <a:lstStyle/>
                    <a:p>
                      <a:endParaRPr lang="en-US" dirty="0"/>
                    </a:p>
                  </a:txBody>
                  <a:tcPr>
                    <a:solidFill>
                      <a:schemeClr val="bg1"/>
                    </a:solidFill>
                  </a:tcPr>
                </a:tc>
                <a:extLst>
                  <a:ext uri="{0D108BD9-81ED-4DB2-BD59-A6C34878D82A}">
                    <a16:rowId xmlns:a16="http://schemas.microsoft.com/office/drawing/2014/main" val="1767400126"/>
                  </a:ext>
                </a:extLst>
              </a:tr>
              <a:tr h="899191">
                <a:tc>
                  <a:txBody>
                    <a:bodyPr/>
                    <a:lstStyle/>
                    <a:p>
                      <a:r>
                        <a:rPr lang="en-US" sz="1400" b="1" dirty="0">
                          <a:solidFill>
                            <a:srgbClr val="9900CC"/>
                          </a:solidFill>
                          <a:latin typeface="Verdana" panose="020B0604030504040204" pitchFamily="34" charset="0"/>
                          <a:ea typeface="Verdana" panose="020B0604030504040204" pitchFamily="34" charset="0"/>
                          <a:cs typeface="Verdana" panose="020B0604030504040204" pitchFamily="34" charset="0"/>
                        </a:rPr>
                        <a:t>Example 1:</a:t>
                      </a:r>
                    </a:p>
                  </a:txBody>
                  <a:tcPr>
                    <a:solidFill>
                      <a:srgbClr val="E4C4FF"/>
                    </a:solidFill>
                  </a:tcPr>
                </a:tc>
                <a:tc>
                  <a:txBody>
                    <a:bodyPr/>
                    <a:lstStyle/>
                    <a:p>
                      <a:endParaRPr lang="en-US" dirty="0"/>
                    </a:p>
                  </a:txBody>
                  <a:tcPr>
                    <a:solidFill>
                      <a:srgbClr val="E4C4FF"/>
                    </a:solidFill>
                  </a:tcPr>
                </a:tc>
                <a:extLst>
                  <a:ext uri="{0D108BD9-81ED-4DB2-BD59-A6C34878D82A}">
                    <a16:rowId xmlns:a16="http://schemas.microsoft.com/office/drawing/2014/main" val="1329762350"/>
                  </a:ext>
                </a:extLst>
              </a:tr>
              <a:tr h="899191">
                <a:tc>
                  <a:txBody>
                    <a:bodyPr/>
                    <a:lstStyle/>
                    <a:p>
                      <a:r>
                        <a:rPr lang="en-US" sz="1400" b="1" dirty="0">
                          <a:solidFill>
                            <a:srgbClr val="9900CC"/>
                          </a:solidFill>
                          <a:latin typeface="Verdana" panose="020B0604030504040204" pitchFamily="34" charset="0"/>
                          <a:ea typeface="Verdana" panose="020B0604030504040204" pitchFamily="34" charset="0"/>
                          <a:cs typeface="Verdana" panose="020B0604030504040204" pitchFamily="34" charset="0"/>
                        </a:rPr>
                        <a:t>Examples 2:</a:t>
                      </a:r>
                    </a:p>
                  </a:txBody>
                  <a:tcPr>
                    <a:solidFill>
                      <a:srgbClr val="E4C4FF"/>
                    </a:solidFill>
                  </a:tcPr>
                </a:tc>
                <a:tc>
                  <a:txBody>
                    <a:bodyPr/>
                    <a:lstStyle/>
                    <a:p>
                      <a:endParaRPr lang="en-US" dirty="0"/>
                    </a:p>
                  </a:txBody>
                  <a:tcPr>
                    <a:solidFill>
                      <a:srgbClr val="E4C4FF"/>
                    </a:solidFill>
                  </a:tcPr>
                </a:tc>
                <a:extLst>
                  <a:ext uri="{0D108BD9-81ED-4DB2-BD59-A6C34878D82A}">
                    <a16:rowId xmlns:a16="http://schemas.microsoft.com/office/drawing/2014/main" val="2933193044"/>
                  </a:ext>
                </a:extLst>
              </a:tr>
            </a:tbl>
          </a:graphicData>
        </a:graphic>
      </p:graphicFrame>
      <p:sp>
        <p:nvSpPr>
          <p:cNvPr id="7" name="Content Placeholder 2">
            <a:extLst>
              <a:ext uri="{FF2B5EF4-FFF2-40B4-BE49-F238E27FC236}">
                <a16:creationId xmlns:a16="http://schemas.microsoft.com/office/drawing/2014/main" id="{6FC627C7-018A-E94E-B6F3-4E0D5023DA5E}"/>
              </a:ext>
            </a:extLst>
          </p:cNvPr>
          <p:cNvSpPr txBox="1">
            <a:spLocks/>
          </p:cNvSpPr>
          <p:nvPr userDrawn="1"/>
        </p:nvSpPr>
        <p:spPr>
          <a:xfrm>
            <a:off x="4475920" y="743287"/>
            <a:ext cx="2021399" cy="584566"/>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Describe the heat transfer in the picture on the right. </a:t>
            </a:r>
            <a:endParaRPr lang="en-US" sz="1200" dirty="0">
              <a:solidFill>
                <a:srgbClr val="000000"/>
              </a:solidFill>
              <a:latin typeface="Verdana" panose="020B0604030504040204" pitchFamily="34" charset="0"/>
            </a:endParaRPr>
          </a:p>
        </p:txBody>
      </p:sp>
      <p:sp>
        <p:nvSpPr>
          <p:cNvPr id="8" name="Content Placeholder 2">
            <a:extLst>
              <a:ext uri="{FF2B5EF4-FFF2-40B4-BE49-F238E27FC236}">
                <a16:creationId xmlns:a16="http://schemas.microsoft.com/office/drawing/2014/main" id="{4FDF3D38-B691-FF45-99E2-E64F9015671D}"/>
              </a:ext>
            </a:extLst>
          </p:cNvPr>
          <p:cNvSpPr txBox="1">
            <a:spLocks/>
          </p:cNvSpPr>
          <p:nvPr userDrawn="1"/>
        </p:nvSpPr>
        <p:spPr>
          <a:xfrm>
            <a:off x="4475920" y="1643121"/>
            <a:ext cx="2122999" cy="774687"/>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Describe the heat transfer in the wind, the Earth’s oceans, and the Earth’s mantle. </a:t>
            </a:r>
            <a:endParaRPr lang="en-US" sz="1200" dirty="0">
              <a:solidFill>
                <a:srgbClr val="000000"/>
              </a:solidFill>
              <a:latin typeface="Verdana" panose="020B0604030504040204" pitchFamily="34" charset="0"/>
            </a:endParaRPr>
          </a:p>
        </p:txBody>
      </p:sp>
      <p:sp>
        <p:nvSpPr>
          <p:cNvPr id="9" name="Content Placeholder 2">
            <a:extLst>
              <a:ext uri="{FF2B5EF4-FFF2-40B4-BE49-F238E27FC236}">
                <a16:creationId xmlns:a16="http://schemas.microsoft.com/office/drawing/2014/main" id="{49CC7677-DB04-E64E-A3EF-C90DDE436102}"/>
              </a:ext>
            </a:extLst>
          </p:cNvPr>
          <p:cNvSpPr txBox="1">
            <a:spLocks/>
          </p:cNvSpPr>
          <p:nvPr userDrawn="1"/>
        </p:nvSpPr>
        <p:spPr>
          <a:xfrm>
            <a:off x="4475921" y="2744133"/>
            <a:ext cx="2158562" cy="560921"/>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Describe how sunburns are related to heat transfer. </a:t>
            </a:r>
            <a:endParaRPr lang="en-US" sz="1200" dirty="0">
              <a:solidFill>
                <a:srgbClr val="000000"/>
              </a:solidFill>
              <a:latin typeface="Verdana" panose="020B0604030504040204" pitchFamily="34" charset="0"/>
            </a:endParaRPr>
          </a:p>
        </p:txBody>
      </p:sp>
      <p:pic>
        <p:nvPicPr>
          <p:cNvPr id="12" name="Picture 11">
            <a:extLst>
              <a:ext uri="{FF2B5EF4-FFF2-40B4-BE49-F238E27FC236}">
                <a16:creationId xmlns:a16="http://schemas.microsoft.com/office/drawing/2014/main" id="{B6AC2771-8508-2443-8C91-52AE66BD07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483" y="1618937"/>
            <a:ext cx="860038" cy="868591"/>
          </a:xfrm>
          <a:prstGeom prst="rect">
            <a:avLst/>
          </a:prstGeom>
        </p:spPr>
      </p:pic>
      <p:pic>
        <p:nvPicPr>
          <p:cNvPr id="13" name="Picture 12">
            <a:extLst>
              <a:ext uri="{FF2B5EF4-FFF2-40B4-BE49-F238E27FC236}">
                <a16:creationId xmlns:a16="http://schemas.microsoft.com/office/drawing/2014/main" id="{19871508-3538-DB43-B853-853B9513A615}"/>
              </a:ext>
            </a:extLst>
          </p:cNvPr>
          <p:cNvPicPr>
            <a:picLocks noChangeAspect="1"/>
          </p:cNvPicPr>
          <p:nvPr userDrawn="1"/>
        </p:nvPicPr>
        <p:blipFill>
          <a:blip r:embed="rId3"/>
          <a:stretch>
            <a:fillRect/>
          </a:stretch>
        </p:blipFill>
        <p:spPr>
          <a:xfrm>
            <a:off x="6497319" y="616560"/>
            <a:ext cx="1163915" cy="838019"/>
          </a:xfrm>
          <a:prstGeom prst="rect">
            <a:avLst/>
          </a:prstGeom>
        </p:spPr>
      </p:pic>
      <p:pic>
        <p:nvPicPr>
          <p:cNvPr id="16" name="Picture 15">
            <a:extLst>
              <a:ext uri="{FF2B5EF4-FFF2-40B4-BE49-F238E27FC236}">
                <a16:creationId xmlns:a16="http://schemas.microsoft.com/office/drawing/2014/main" id="{D81AE14D-64D1-684F-AC87-2356CF3891D5}"/>
              </a:ext>
            </a:extLst>
          </p:cNvPr>
          <p:cNvPicPr>
            <a:picLocks noChangeAspect="1"/>
          </p:cNvPicPr>
          <p:nvPr userDrawn="1"/>
        </p:nvPicPr>
        <p:blipFill>
          <a:blip r:embed="rId4"/>
          <a:stretch>
            <a:fillRect/>
          </a:stretch>
        </p:blipFill>
        <p:spPr>
          <a:xfrm>
            <a:off x="6634483" y="2580885"/>
            <a:ext cx="840883" cy="887419"/>
          </a:xfrm>
          <a:prstGeom prst="rect">
            <a:avLst/>
          </a:prstGeom>
        </p:spPr>
      </p:pic>
    </p:spTree>
    <p:extLst>
      <p:ext uri="{BB962C8B-B14F-4D97-AF65-F5344CB8AC3E}">
        <p14:creationId xmlns:p14="http://schemas.microsoft.com/office/powerpoint/2010/main" val="39073380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Custom Layout">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txBox="1">
            <a:spLocks/>
          </p:cNvSpPr>
          <p:nvPr userDrawn="1"/>
        </p:nvSpPr>
        <p:spPr>
          <a:xfrm>
            <a:off x="7557" y="800004"/>
            <a:ext cx="4284833" cy="2963394"/>
          </a:xfrm>
          <a:prstGeom prst="rect">
            <a:avLst/>
          </a:prstGeom>
        </p:spPr>
        <p:txBody>
          <a:bodyPr vert="horz" lIns="91440" tIns="45720" rIns="91440" bIns="45720" rtlCol="0">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Explain the differences between static and current electricity.</a:t>
            </a:r>
          </a:p>
          <a:p>
            <a:pPr marL="0" marR="0" lvl="0" indent="0" algn="ctr"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endParaRPr>
          </a:p>
        </p:txBody>
      </p:sp>
      <p:pic>
        <p:nvPicPr>
          <p:cNvPr id="13" name="Picture 12">
            <a:extLst>
              <a:ext uri="{FF2B5EF4-FFF2-40B4-BE49-F238E27FC236}">
                <a16:creationId xmlns:a16="http://schemas.microsoft.com/office/drawing/2014/main" id="{B2ACC7FF-B3F2-4B7B-9AF4-5E4048C6E523}"/>
              </a:ext>
            </a:extLst>
          </p:cNvPr>
          <p:cNvPicPr>
            <a:picLocks noChangeAspect="1"/>
          </p:cNvPicPr>
          <p:nvPr userDrawn="1"/>
        </p:nvPicPr>
        <p:blipFill>
          <a:blip r:embed="rId3"/>
          <a:stretch>
            <a:fillRect/>
          </a:stretch>
        </p:blipFill>
        <p:spPr>
          <a:xfrm>
            <a:off x="8637679" y="624159"/>
            <a:ext cx="2773158" cy="2030348"/>
          </a:xfrm>
          <a:prstGeom prst="rect">
            <a:avLst/>
          </a:prstGeom>
          <a:solidFill>
            <a:schemeClr val="bg1">
              <a:lumMod val="95000"/>
            </a:schemeClr>
          </a:solidFill>
          <a:ln w="19050">
            <a:solidFill>
              <a:schemeClr val="tx1"/>
            </a:solidFill>
          </a:ln>
        </p:spPr>
      </p:pic>
      <p:pic>
        <p:nvPicPr>
          <p:cNvPr id="5" name="Picture 4">
            <a:extLst>
              <a:ext uri="{FF2B5EF4-FFF2-40B4-BE49-F238E27FC236}">
                <a16:creationId xmlns:a16="http://schemas.microsoft.com/office/drawing/2014/main" id="{49021893-EF62-4A0A-8FD1-30948F9AE4C2}"/>
              </a:ext>
            </a:extLst>
          </p:cNvPr>
          <p:cNvPicPr>
            <a:picLocks noChangeAspect="1"/>
          </p:cNvPicPr>
          <p:nvPr userDrawn="1"/>
        </p:nvPicPr>
        <p:blipFill>
          <a:blip r:embed="rId4"/>
          <a:stretch>
            <a:fillRect/>
          </a:stretch>
        </p:blipFill>
        <p:spPr>
          <a:xfrm>
            <a:off x="5123793" y="636761"/>
            <a:ext cx="2775819" cy="2005145"/>
          </a:xfrm>
          <a:prstGeom prst="rect">
            <a:avLst/>
          </a:prstGeom>
          <a:ln w="22225">
            <a:solidFill>
              <a:srgbClr val="000000"/>
            </a:solidFill>
          </a:ln>
        </p:spPr>
      </p:pic>
    </p:spTree>
    <p:extLst>
      <p:ext uri="{BB962C8B-B14F-4D97-AF65-F5344CB8AC3E}">
        <p14:creationId xmlns:p14="http://schemas.microsoft.com/office/powerpoint/2010/main" val="23179230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sp>
        <p:nvSpPr>
          <p:cNvPr id="4" name="Content Placeholder 2"/>
          <p:cNvSpPr txBox="1">
            <a:spLocks/>
          </p:cNvSpPr>
          <p:nvPr userDrawn="1"/>
        </p:nvSpPr>
        <p:spPr>
          <a:xfrm>
            <a:off x="0" y="1187688"/>
            <a:ext cx="4315061" cy="556281"/>
          </a:xfrm>
          <a:prstGeom prst="rect">
            <a:avLst/>
          </a:prstGeom>
        </p:spPr>
        <p:txBody>
          <a:bodyPr vert="horz" lIns="91440" tIns="45720" rIns="91440" bIns="45720" rtlCol="0" anchor="ctr">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Let’s Explore</a:t>
            </a:r>
          </a:p>
        </p:txBody>
      </p:sp>
      <p:pic>
        <p:nvPicPr>
          <p:cNvPr id="5" name="Picture 4">
            <a:extLst>
              <a:ext uri="{FF2B5EF4-FFF2-40B4-BE49-F238E27FC236}">
                <a16:creationId xmlns:a16="http://schemas.microsoft.com/office/drawing/2014/main" id="{64596419-0F38-498E-9419-2AE815C662A5}"/>
              </a:ext>
            </a:extLst>
          </p:cNvPr>
          <p:cNvPicPr>
            <a:picLocks noChangeAspect="1"/>
          </p:cNvPicPr>
          <p:nvPr userDrawn="1"/>
        </p:nvPicPr>
        <p:blipFill>
          <a:blip r:embed="rId3"/>
          <a:stretch>
            <a:fillRect/>
          </a:stretch>
        </p:blipFill>
        <p:spPr>
          <a:xfrm>
            <a:off x="935008" y="1787292"/>
            <a:ext cx="2445045" cy="1471917"/>
          </a:xfrm>
          <a:prstGeom prst="roundRect">
            <a:avLst/>
          </a:prstGeom>
        </p:spPr>
      </p:pic>
      <p:sp>
        <p:nvSpPr>
          <p:cNvPr id="8" name="TextBox 7">
            <a:extLst>
              <a:ext uri="{FF2B5EF4-FFF2-40B4-BE49-F238E27FC236}">
                <a16:creationId xmlns:a16="http://schemas.microsoft.com/office/drawing/2014/main" id="{5C62C195-6136-4983-A782-A4B9C1264E2E}"/>
              </a:ext>
            </a:extLst>
          </p:cNvPr>
          <p:cNvSpPr txBox="1"/>
          <p:nvPr userDrawn="1"/>
        </p:nvSpPr>
        <p:spPr>
          <a:xfrm>
            <a:off x="4499265" y="559357"/>
            <a:ext cx="7483343" cy="830997"/>
          </a:xfrm>
          <a:prstGeom prst="rect">
            <a:avLst/>
          </a:prstGeom>
          <a:noFill/>
        </p:spPr>
        <p:txBody>
          <a:bodyPr wrap="square">
            <a:spAutoFit/>
          </a:bodyPr>
          <a:lstStyle/>
          <a:p>
            <a:r>
              <a:rPr lang="en-US" sz="1600" dirty="0"/>
              <a:t>Think about 2 bar magnets of </a:t>
            </a:r>
            <a:r>
              <a:rPr lang="en-US" sz="1600" b="1" u="sng" dirty="0"/>
              <a:t>unequal</a:t>
            </a:r>
            <a:r>
              <a:rPr lang="en-US" sz="1600" dirty="0"/>
              <a:t> strength.  </a:t>
            </a:r>
          </a:p>
          <a:p>
            <a:r>
              <a:rPr lang="en-US" sz="1600" dirty="0"/>
              <a:t>Draw what their invisible magnetic field might look like. You can use the scribble tool.  Go to “Insert&gt; Shapes&gt; Freeform Scribble    .</a:t>
            </a:r>
          </a:p>
        </p:txBody>
      </p:sp>
      <p:sp>
        <p:nvSpPr>
          <p:cNvPr id="10" name="TextBox 9">
            <a:extLst>
              <a:ext uri="{FF2B5EF4-FFF2-40B4-BE49-F238E27FC236}">
                <a16:creationId xmlns:a16="http://schemas.microsoft.com/office/drawing/2014/main" id="{FBD3D6BA-B773-4808-9A30-212B092A76D4}"/>
              </a:ext>
            </a:extLst>
          </p:cNvPr>
          <p:cNvSpPr txBox="1"/>
          <p:nvPr userDrawn="1"/>
        </p:nvSpPr>
        <p:spPr>
          <a:xfrm>
            <a:off x="4499265" y="2790347"/>
            <a:ext cx="7483342" cy="830997"/>
          </a:xfrm>
          <a:prstGeom prst="rect">
            <a:avLst/>
          </a:prstGeom>
          <a:noFill/>
        </p:spPr>
        <p:txBody>
          <a:bodyPr wrap="square">
            <a:spAutoFit/>
          </a:bodyPr>
          <a:lstStyle/>
          <a:p>
            <a:r>
              <a:rPr lang="en-US" sz="1600" dirty="0"/>
              <a:t>Think about 2 bar magnets of </a:t>
            </a:r>
            <a:r>
              <a:rPr lang="en-US" sz="1600" b="1" u="sng" dirty="0"/>
              <a:t>equal</a:t>
            </a:r>
            <a:r>
              <a:rPr lang="en-US" sz="1600" dirty="0"/>
              <a:t> strength.</a:t>
            </a:r>
          </a:p>
          <a:p>
            <a:r>
              <a:rPr lang="en-US" sz="1600" dirty="0"/>
              <a:t>Position them so they are at maximum strength and then at a very weak strength.</a:t>
            </a:r>
          </a:p>
        </p:txBody>
      </p:sp>
      <p:pic>
        <p:nvPicPr>
          <p:cNvPr id="13" name="Picture 12">
            <a:extLst>
              <a:ext uri="{FF2B5EF4-FFF2-40B4-BE49-F238E27FC236}">
                <a16:creationId xmlns:a16="http://schemas.microsoft.com/office/drawing/2014/main" id="{E2241021-8FCA-4DAD-9564-2BA8911BCF7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3148" t="17729" r="23486" b="22460"/>
          <a:stretch/>
        </p:blipFill>
        <p:spPr>
          <a:xfrm>
            <a:off x="10857672" y="1132274"/>
            <a:ext cx="387844" cy="375970"/>
          </a:xfrm>
          <a:prstGeom prst="rect">
            <a:avLst/>
          </a:prstGeom>
        </p:spPr>
      </p:pic>
      <p:pic>
        <p:nvPicPr>
          <p:cNvPr id="15" name="Picture 14">
            <a:extLst>
              <a:ext uri="{FF2B5EF4-FFF2-40B4-BE49-F238E27FC236}">
                <a16:creationId xmlns:a16="http://schemas.microsoft.com/office/drawing/2014/main" id="{B4A6DCDB-3AA7-4972-9EBE-FDEF18F6B9B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531044" y="776492"/>
            <a:ext cx="640080" cy="638598"/>
          </a:xfrm>
          <a:prstGeom prst="rect">
            <a:avLst/>
          </a:prstGeom>
        </p:spPr>
      </p:pic>
      <p:sp>
        <p:nvSpPr>
          <p:cNvPr id="2" name="TextBox 1">
            <a:extLst>
              <a:ext uri="{FF2B5EF4-FFF2-40B4-BE49-F238E27FC236}">
                <a16:creationId xmlns:a16="http://schemas.microsoft.com/office/drawing/2014/main" id="{F74A1176-AF0A-4BB8-9EC2-E7ADFD5B615B}"/>
              </a:ext>
            </a:extLst>
          </p:cNvPr>
          <p:cNvSpPr txBox="1"/>
          <p:nvPr userDrawn="1"/>
        </p:nvSpPr>
        <p:spPr>
          <a:xfrm>
            <a:off x="101597" y="3695385"/>
            <a:ext cx="4315061" cy="1200329"/>
          </a:xfrm>
          <a:prstGeom prst="rect">
            <a:avLst/>
          </a:prstGeom>
          <a:noFill/>
        </p:spPr>
        <p:txBody>
          <a:bodyPr wrap="square" rtlCol="0">
            <a:spAutoFit/>
          </a:bodyPr>
          <a:lstStyle/>
          <a:p>
            <a:r>
              <a:rPr lang="en-US" dirty="0">
                <a:solidFill>
                  <a:schemeClr val="bg1"/>
                </a:solidFill>
              </a:rPr>
              <a:t>Tip: You can click on and drag the magnets to use in your answer. To rotate the magnets, click on the image and use the rotate tool     .</a:t>
            </a:r>
          </a:p>
        </p:txBody>
      </p:sp>
      <p:pic>
        <p:nvPicPr>
          <p:cNvPr id="3" name="Picture 2">
            <a:extLst>
              <a:ext uri="{FF2B5EF4-FFF2-40B4-BE49-F238E27FC236}">
                <a16:creationId xmlns:a16="http://schemas.microsoft.com/office/drawing/2014/main" id="{198B4F19-C9EE-4B3B-8A5B-E594E95329A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35815" y="4575646"/>
            <a:ext cx="335309" cy="320068"/>
          </a:xfrm>
          <a:prstGeom prst="rect">
            <a:avLst/>
          </a:prstGeom>
        </p:spPr>
      </p:pic>
    </p:spTree>
    <p:extLst>
      <p:ext uri="{BB962C8B-B14F-4D97-AF65-F5344CB8AC3E}">
        <p14:creationId xmlns:p14="http://schemas.microsoft.com/office/powerpoint/2010/main" val="27108104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Custom Layout">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txBox="1">
            <a:spLocks/>
          </p:cNvSpPr>
          <p:nvPr userDrawn="1"/>
        </p:nvSpPr>
        <p:spPr>
          <a:xfrm>
            <a:off x="4437278" y="540683"/>
            <a:ext cx="7552173" cy="4861742"/>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mj-lt"/>
                <a:ea typeface="Verdana" panose="020B0604030504040204" pitchFamily="34" charset="0"/>
              </a:rPr>
              <a:t>Create an Electric Charge</a:t>
            </a: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mj-lt"/>
                <a:ea typeface="Verdana" panose="020B0604030504040204" pitchFamily="34" charset="0"/>
              </a:rPr>
              <a:t>Blow up a balloon.  Then, rub it on your hair.</a:t>
            </a: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mj-lt"/>
                <a:ea typeface="Verdana" panose="020B0604030504040204" pitchFamily="34" charset="0"/>
              </a:rPr>
              <a:t>Hold it away from your head and describe what happens.</a:t>
            </a: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mj-lt"/>
              <a:ea typeface="Verdana" panose="020B0604030504040204" pitchFamily="34" charset="0"/>
            </a:endParaRP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mj-lt"/>
              <a:ea typeface="Verdana" panose="020B0604030504040204" pitchFamily="34" charset="0"/>
            </a:endParaRP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mj-lt"/>
                <a:ea typeface="Verdana" panose="020B0604030504040204" pitchFamily="34" charset="0"/>
              </a:rPr>
              <a:t>How can you measure these two facts?  </a:t>
            </a:r>
          </a:p>
          <a:p>
            <a:pPr marL="626364" lvl="1" indent="-342900">
              <a:lnSpc>
                <a:spcPct val="100000"/>
              </a:lnSpc>
              <a:spcBef>
                <a:spcPts val="600"/>
              </a:spcBef>
              <a:spcAft>
                <a:spcPts val="0"/>
              </a:spcAft>
              <a:buFont typeface="+mj-lt"/>
              <a:buAutoNum type="arabicPeriod"/>
            </a:pPr>
            <a:r>
              <a:rPr lang="en-US" sz="1600" b="0" dirty="0">
                <a:solidFill>
                  <a:schemeClr val="tx1"/>
                </a:solidFill>
                <a:latin typeface="+mj-lt"/>
              </a:rPr>
              <a:t>The farther you are from the charge, the weaker the field.  </a:t>
            </a:r>
          </a:p>
          <a:p>
            <a:pPr marL="626364" lvl="1" indent="-342900">
              <a:lnSpc>
                <a:spcPct val="100000"/>
              </a:lnSpc>
              <a:spcBef>
                <a:spcPts val="600"/>
              </a:spcBef>
              <a:spcAft>
                <a:spcPts val="0"/>
              </a:spcAft>
              <a:buFont typeface="+mj-lt"/>
              <a:buAutoNum type="arabicPeriod"/>
            </a:pPr>
            <a:r>
              <a:rPr lang="en-US" sz="1600" b="0" dirty="0">
                <a:solidFill>
                  <a:schemeClr val="tx1"/>
                </a:solidFill>
                <a:latin typeface="+mj-lt"/>
              </a:rPr>
              <a:t>The greater the charge, the greater the field.</a:t>
            </a: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mj-lt"/>
              <a:ea typeface="Verdana" panose="020B0604030504040204" pitchFamily="34" charset="0"/>
            </a:endParaRP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mj-lt"/>
              <a:ea typeface="Verdana" panose="020B0604030504040204" pitchFamily="34" charset="0"/>
            </a:endParaRP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mj-lt"/>
              <a:ea typeface="Verdana" panose="020B0604030504040204" pitchFamily="34" charset="0"/>
            </a:endParaRP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mj-lt"/>
              <a:ea typeface="Verdana" panose="020B0604030504040204" pitchFamily="34" charset="0"/>
            </a:endParaRP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mj-lt"/>
                <a:ea typeface="Verdana" panose="020B0604030504040204" pitchFamily="34" charset="0"/>
              </a:rPr>
              <a:t>This is static electricity, which does not move through a current.</a:t>
            </a: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mj-lt"/>
                <a:ea typeface="Verdana" panose="020B0604030504040204" pitchFamily="34" charset="0"/>
              </a:rPr>
              <a:t>Note:  This works best on dry weather days.  Also, if your hair has a lot of “product” in it, this activity won’t work well.</a:t>
            </a:r>
            <a:endParaRPr kumimoji="0" lang="en-US" sz="1400" b="0" i="0" u="none" strike="noStrike" kern="1200" cap="none" spc="0" normalizeH="0" baseline="0" noProof="0" dirty="0">
              <a:ln>
                <a:noFill/>
              </a:ln>
              <a:solidFill>
                <a:srgbClr val="000000"/>
              </a:solidFill>
              <a:effectLst/>
              <a:uLnTx/>
              <a:uFillTx/>
              <a:latin typeface="+mj-lt"/>
              <a:ea typeface="Verdana" panose="020B0604030504040204" pitchFamily="34" charset="0"/>
            </a:endParaRPr>
          </a:p>
        </p:txBody>
      </p:sp>
      <p:pic>
        <p:nvPicPr>
          <p:cNvPr id="5" name="Picture 4">
            <a:extLst>
              <a:ext uri="{FF2B5EF4-FFF2-40B4-BE49-F238E27FC236}">
                <a16:creationId xmlns:a16="http://schemas.microsoft.com/office/drawing/2014/main" id="{2C93408D-0254-426E-86BA-C9BD58BB82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5584" y="1020196"/>
            <a:ext cx="3458725" cy="4466203"/>
          </a:xfrm>
          <a:prstGeom prst="rect">
            <a:avLst/>
          </a:prstGeom>
        </p:spPr>
      </p:pic>
    </p:spTree>
    <p:extLst>
      <p:ext uri="{BB962C8B-B14F-4D97-AF65-F5344CB8AC3E}">
        <p14:creationId xmlns:p14="http://schemas.microsoft.com/office/powerpoint/2010/main" val="14659050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7_Custom Layout">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txBox="1">
            <a:spLocks/>
          </p:cNvSpPr>
          <p:nvPr userDrawn="1"/>
        </p:nvSpPr>
        <p:spPr>
          <a:xfrm>
            <a:off x="4516397" y="603284"/>
            <a:ext cx="4748516" cy="2674096"/>
          </a:xfrm>
          <a:prstGeom prst="rect">
            <a:avLst/>
          </a:prstGeom>
        </p:spPr>
        <p:txBody>
          <a:bodyPr vert="horz" lIns="91440" tIns="45720" rIns="91440" bIns="45720" rtlCol="0">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accent3">
                    <a:lumMod val="75000"/>
                  </a:schemeClr>
                </a:solidFill>
                <a:effectLst/>
                <a:uLnTx/>
                <a:uFillTx/>
                <a:latin typeface="Verdana" panose="020B0604030504040204" pitchFamily="34" charset="0"/>
                <a:ea typeface="Verdana" panose="020B0604030504040204" pitchFamily="34" charset="0"/>
              </a:rPr>
              <a:t>Strengths of Electromagnets</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accent3">
                    <a:lumMod val="75000"/>
                  </a:schemeClr>
                </a:solidFill>
                <a:effectLst/>
                <a:uLnTx/>
                <a:uFillTx/>
                <a:latin typeface="Verdana" panose="020B0604030504040204" pitchFamily="34" charset="0"/>
                <a:ea typeface="Verdana" panose="020B0604030504040204" pitchFamily="34" charset="0"/>
              </a:rPr>
              <a:t>What two things could this person do to increase the strength of this electromagnet?</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accent3">
                  <a:lumMod val="75000"/>
                </a:schemeClr>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accent3">
                  <a:lumMod val="75000"/>
                </a:schemeClr>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accent3">
                    <a:lumMod val="75000"/>
                  </a:schemeClr>
                </a:solidFill>
                <a:effectLst/>
                <a:uLnTx/>
                <a:uFillTx/>
                <a:latin typeface="Verdana" panose="020B0604030504040204" pitchFamily="34" charset="0"/>
                <a:ea typeface="Verdana" panose="020B0604030504040204" pitchFamily="34" charset="0"/>
              </a:rPr>
              <a:t>1.			2.</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schemeClr val="accent3">
                  <a:lumMod val="75000"/>
                </a:schemeClr>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accent3">
                  <a:lumMod val="75000"/>
                </a:schemeClr>
              </a:solidFill>
              <a:effectLst/>
              <a:uLnTx/>
              <a:uFillTx/>
              <a:latin typeface="Verdana" panose="020B0604030504040204" pitchFamily="34" charset="0"/>
              <a:ea typeface="Verdana" panose="020B0604030504040204" pitchFamily="34" charset="0"/>
            </a:endParaRPr>
          </a:p>
          <a:p>
            <a:pPr marL="210312" marR="0" lvl="0" indent="-210312" algn="l" defTabSz="914400" rtl="0" eaLnBrk="1" fontAlgn="auto" latinLnBrk="0" hangingPunct="1">
              <a:lnSpc>
                <a:spcPct val="90000"/>
              </a:lnSpc>
              <a:spcBef>
                <a:spcPts val="11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chemeClr val="accent3">
                  <a:lumMod val="75000"/>
                </a:schemeClr>
              </a:solidFill>
              <a:effectLst/>
              <a:uLnTx/>
              <a:uFillTx/>
              <a:latin typeface="Verdana" panose="020B0604030504040204" pitchFamily="34" charset="0"/>
              <a:ea typeface="Verdana" panose="020B0604030504040204" pitchFamily="34" charset="0"/>
            </a:endParaRPr>
          </a:p>
        </p:txBody>
      </p:sp>
      <p:pic>
        <p:nvPicPr>
          <p:cNvPr id="5" name="Picture 2" descr="Image result for electromagnets picking up paperclips">
            <a:extLst>
              <a:ext uri="{FF2B5EF4-FFF2-40B4-BE49-F238E27FC236}">
                <a16:creationId xmlns:a16="http://schemas.microsoft.com/office/drawing/2014/main" id="{9AC36B8B-D077-4041-B7B5-EE60D6577A13}"/>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618172" y="570795"/>
            <a:ext cx="2308709" cy="1731532"/>
          </a:xfrm>
          <a:prstGeom prst="round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BFC6F0B-0729-411C-880B-BF400242534B}"/>
              </a:ext>
            </a:extLst>
          </p:cNvPr>
          <p:cNvSpPr txBox="1"/>
          <p:nvPr userDrawn="1"/>
        </p:nvSpPr>
        <p:spPr>
          <a:xfrm>
            <a:off x="90646" y="797599"/>
            <a:ext cx="3536725" cy="877163"/>
          </a:xfrm>
          <a:prstGeom prst="rect">
            <a:avLst/>
          </a:prstGeom>
          <a:noFill/>
        </p:spPr>
        <p:txBody>
          <a:bodyPr wrap="square" rtlCol="0">
            <a:spAutoFit/>
          </a:bodyPr>
          <a:lstStyle/>
          <a:p>
            <a:pPr algn="l"/>
            <a:r>
              <a:rPr lang="en-US" sz="1700" dirty="0">
                <a:solidFill>
                  <a:schemeClr val="bg1"/>
                </a:solidFill>
              </a:rPr>
              <a:t>Click on and drag the correct answers to answer the question about the photo.</a:t>
            </a:r>
          </a:p>
        </p:txBody>
      </p:sp>
      <p:pic>
        <p:nvPicPr>
          <p:cNvPr id="7" name="Picture 6">
            <a:extLst>
              <a:ext uri="{FF2B5EF4-FFF2-40B4-BE49-F238E27FC236}">
                <a16:creationId xmlns:a16="http://schemas.microsoft.com/office/drawing/2014/main" id="{2E75170F-D802-429F-A059-48112B832D7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21573" y="910954"/>
            <a:ext cx="641565" cy="640080"/>
          </a:xfrm>
          <a:prstGeom prst="rect">
            <a:avLst/>
          </a:prstGeom>
        </p:spPr>
      </p:pic>
    </p:spTree>
    <p:extLst>
      <p:ext uri="{BB962C8B-B14F-4D97-AF65-F5344CB8AC3E}">
        <p14:creationId xmlns:p14="http://schemas.microsoft.com/office/powerpoint/2010/main" val="18664262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FFFF66">
            <a:alpha val="35000"/>
          </a:srgbClr>
        </a:solidFill>
        <a:effectLst/>
      </p:bgPr>
    </p:bg>
    <p:spTree>
      <p:nvGrpSpPr>
        <p:cNvPr id="1" name=""/>
        <p:cNvGrpSpPr/>
        <p:nvPr/>
      </p:nvGrpSpPr>
      <p:grpSpPr>
        <a:xfrm>
          <a:off x="0" y="0"/>
          <a:ext cx="0" cy="0"/>
          <a:chOff x="0" y="0"/>
          <a:chExt cx="0" cy="0"/>
        </a:xfrm>
      </p:grpSpPr>
      <p:graphicFrame>
        <p:nvGraphicFramePr>
          <p:cNvPr id="4" name="Table 45">
            <a:extLst>
              <a:ext uri="{FF2B5EF4-FFF2-40B4-BE49-F238E27FC236}">
                <a16:creationId xmlns:a16="http://schemas.microsoft.com/office/drawing/2014/main" id="{647EEA0B-D7B1-4CB6-ABDF-4F75BD3831C5}"/>
              </a:ext>
            </a:extLst>
          </p:cNvPr>
          <p:cNvGraphicFramePr>
            <a:graphicFrameLocks noGrp="1"/>
          </p:cNvGraphicFramePr>
          <p:nvPr userDrawn="1">
            <p:extLst>
              <p:ext uri="{D42A27DB-BD31-4B8C-83A1-F6EECF244321}">
                <p14:modId xmlns:p14="http://schemas.microsoft.com/office/powerpoint/2010/main" val="2118127229"/>
              </p:ext>
            </p:extLst>
          </p:nvPr>
        </p:nvGraphicFramePr>
        <p:xfrm>
          <a:off x="4587114" y="45344"/>
          <a:ext cx="7330315" cy="5364480"/>
        </p:xfrm>
        <a:graphic>
          <a:graphicData uri="http://schemas.openxmlformats.org/drawingml/2006/table">
            <a:tbl>
              <a:tblPr bandRow="1">
                <a:tableStyleId>{0505E3EF-67EA-436B-97B2-0124C06EBD24}</a:tableStyleId>
              </a:tblPr>
              <a:tblGrid>
                <a:gridCol w="5289917">
                  <a:extLst>
                    <a:ext uri="{9D8B030D-6E8A-4147-A177-3AD203B41FA5}">
                      <a16:colId xmlns:a16="http://schemas.microsoft.com/office/drawing/2014/main" val="3386427911"/>
                    </a:ext>
                  </a:extLst>
                </a:gridCol>
                <a:gridCol w="1020199">
                  <a:extLst>
                    <a:ext uri="{9D8B030D-6E8A-4147-A177-3AD203B41FA5}">
                      <a16:colId xmlns:a16="http://schemas.microsoft.com/office/drawing/2014/main" val="3084570489"/>
                    </a:ext>
                  </a:extLst>
                </a:gridCol>
                <a:gridCol w="1020199">
                  <a:extLst>
                    <a:ext uri="{9D8B030D-6E8A-4147-A177-3AD203B41FA5}">
                      <a16:colId xmlns:a16="http://schemas.microsoft.com/office/drawing/2014/main" val="1088490147"/>
                    </a:ext>
                  </a:extLst>
                </a:gridCol>
              </a:tblGrid>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b="0" kern="1200" dirty="0">
                          <a:solidFill>
                            <a:schemeClr val="dk1"/>
                          </a:solidFill>
                          <a:latin typeface="+mj-lt"/>
                          <a:ea typeface="Century Gothic" charset="0"/>
                          <a:cs typeface="Century Gothic" charset="0"/>
                        </a:rPr>
                        <a:t>_____________ charged electrons spin around atoms.</a:t>
                      </a:r>
                    </a:p>
                  </a:txBody>
                  <a:tcPr anchor="ctr"/>
                </a:tc>
                <a:tc>
                  <a:txBody>
                    <a:bodyPr/>
                    <a:lstStyle/>
                    <a:p>
                      <a:r>
                        <a:rPr lang="en-US" sz="1150" b="0" dirty="0">
                          <a:latin typeface="+mj-lt"/>
                        </a:rPr>
                        <a:t>positively</a:t>
                      </a:r>
                    </a:p>
                  </a:txBody>
                  <a:tcPr anchor="ctr"/>
                </a:tc>
                <a:tc>
                  <a:txBody>
                    <a:bodyPr/>
                    <a:lstStyle/>
                    <a:p>
                      <a:r>
                        <a:rPr lang="en-US" sz="1150" b="0" dirty="0">
                          <a:latin typeface="+mj-lt"/>
                        </a:rPr>
                        <a:t>negatively</a:t>
                      </a:r>
                    </a:p>
                  </a:txBody>
                  <a:tcPr anchor="ctr"/>
                </a:tc>
                <a:extLst>
                  <a:ext uri="{0D108BD9-81ED-4DB2-BD59-A6C34878D82A}">
                    <a16:rowId xmlns:a16="http://schemas.microsoft.com/office/drawing/2014/main" val="1932900120"/>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kern="1200" dirty="0">
                          <a:solidFill>
                            <a:schemeClr val="dk1"/>
                          </a:solidFill>
                          <a:latin typeface="+mj-lt"/>
                          <a:ea typeface="Century Gothic" charset="0"/>
                          <a:cs typeface="Century Gothic" charset="0"/>
                        </a:rPr>
                        <a:t>When electrons all spin in the ____________ direction, they create an invisible force known as </a:t>
                      </a:r>
                      <a:r>
                        <a:rPr lang="en-US" sz="1150" u="sng" kern="1200" dirty="0">
                          <a:solidFill>
                            <a:schemeClr val="dk1"/>
                          </a:solidFill>
                          <a:latin typeface="+mj-lt"/>
                          <a:ea typeface="Century Gothic" charset="0"/>
                          <a:cs typeface="Century Gothic" charset="0"/>
                        </a:rPr>
                        <a:t>magnetism</a:t>
                      </a:r>
                      <a:r>
                        <a:rPr lang="en-US" sz="1150" kern="1200" dirty="0">
                          <a:solidFill>
                            <a:schemeClr val="dk1"/>
                          </a:solidFill>
                          <a:latin typeface="+mj-lt"/>
                          <a:ea typeface="Century Gothic" charset="0"/>
                          <a:cs typeface="Century Gothic" charset="0"/>
                        </a:rPr>
                        <a:t>.</a:t>
                      </a:r>
                    </a:p>
                  </a:txBody>
                  <a:tcPr anchor="ctr"/>
                </a:tc>
                <a:tc>
                  <a:txBody>
                    <a:bodyPr/>
                    <a:lstStyle/>
                    <a:p>
                      <a:r>
                        <a:rPr lang="en-US" sz="1150" dirty="0">
                          <a:latin typeface="+mj-lt"/>
                        </a:rPr>
                        <a:t>opposite</a:t>
                      </a:r>
                    </a:p>
                  </a:txBody>
                  <a:tcPr anchor="ctr"/>
                </a:tc>
                <a:tc>
                  <a:txBody>
                    <a:bodyPr/>
                    <a:lstStyle/>
                    <a:p>
                      <a:r>
                        <a:rPr lang="en-US" sz="1150" dirty="0">
                          <a:latin typeface="+mj-lt"/>
                        </a:rPr>
                        <a:t>same</a:t>
                      </a:r>
                    </a:p>
                  </a:txBody>
                  <a:tcPr anchor="ctr"/>
                </a:tc>
                <a:extLst>
                  <a:ext uri="{0D108BD9-81ED-4DB2-BD59-A6C34878D82A}">
                    <a16:rowId xmlns:a16="http://schemas.microsoft.com/office/drawing/2014/main" val="1579540354"/>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kern="1200" dirty="0">
                          <a:solidFill>
                            <a:schemeClr val="dk1"/>
                          </a:solidFill>
                          <a:latin typeface="+mj-lt"/>
                          <a:ea typeface="Century Gothic" charset="0"/>
                          <a:cs typeface="Century Gothic" charset="0"/>
                        </a:rPr>
                        <a:t>The power of a magnet is known as the magnetic ________ of that magnet.  </a:t>
                      </a:r>
                    </a:p>
                  </a:txBody>
                  <a:tcPr anchor="ctr"/>
                </a:tc>
                <a:tc>
                  <a:txBody>
                    <a:bodyPr/>
                    <a:lstStyle/>
                    <a:p>
                      <a:r>
                        <a:rPr lang="en-US" sz="1150" dirty="0">
                          <a:latin typeface="+mj-lt"/>
                        </a:rPr>
                        <a:t>force</a:t>
                      </a:r>
                    </a:p>
                  </a:txBody>
                  <a:tcPr anchor="ctr"/>
                </a:tc>
                <a:tc>
                  <a:txBody>
                    <a:bodyPr/>
                    <a:lstStyle/>
                    <a:p>
                      <a:r>
                        <a:rPr lang="en-US" sz="1150" dirty="0">
                          <a:latin typeface="+mj-lt"/>
                        </a:rPr>
                        <a:t>field</a:t>
                      </a:r>
                    </a:p>
                  </a:txBody>
                  <a:tcPr anchor="ctr"/>
                </a:tc>
                <a:extLst>
                  <a:ext uri="{0D108BD9-81ED-4DB2-BD59-A6C34878D82A}">
                    <a16:rowId xmlns:a16="http://schemas.microsoft.com/office/drawing/2014/main" val="4061246755"/>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kern="1200" dirty="0">
                          <a:solidFill>
                            <a:schemeClr val="dk1"/>
                          </a:solidFill>
                          <a:latin typeface="+mj-lt"/>
                          <a:ea typeface="Century Gothic" charset="0"/>
                          <a:cs typeface="Century Gothic" charset="0"/>
                        </a:rPr>
                        <a:t>Magnets have two poles, ________ and ________. </a:t>
                      </a:r>
                    </a:p>
                  </a:txBody>
                  <a:tcPr anchor="ctr"/>
                </a:tc>
                <a:tc>
                  <a:txBody>
                    <a:bodyPr/>
                    <a:lstStyle/>
                    <a:p>
                      <a:r>
                        <a:rPr lang="en-US" sz="1150" dirty="0">
                          <a:latin typeface="+mj-lt"/>
                        </a:rPr>
                        <a:t>north, south</a:t>
                      </a:r>
                    </a:p>
                  </a:txBody>
                  <a:tcPr anchor="ctr"/>
                </a:tc>
                <a:tc>
                  <a:txBody>
                    <a:bodyPr/>
                    <a:lstStyle/>
                    <a:p>
                      <a:r>
                        <a:rPr lang="en-US" sz="1150" dirty="0">
                          <a:latin typeface="+mj-lt"/>
                        </a:rPr>
                        <a:t>east, west</a:t>
                      </a:r>
                    </a:p>
                  </a:txBody>
                  <a:tcPr anchor="ctr"/>
                </a:tc>
                <a:extLst>
                  <a:ext uri="{0D108BD9-81ED-4DB2-BD59-A6C34878D82A}">
                    <a16:rowId xmlns:a16="http://schemas.microsoft.com/office/drawing/2014/main" val="919097491"/>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kern="1200" dirty="0">
                          <a:solidFill>
                            <a:schemeClr val="dk1"/>
                          </a:solidFill>
                          <a:latin typeface="+mj-lt"/>
                          <a:ea typeface="Century Gothic" charset="0"/>
                          <a:cs typeface="Century Gothic" charset="0"/>
                        </a:rPr>
                        <a:t>As poles come close to each other they either attract or __________.</a:t>
                      </a:r>
                    </a:p>
                  </a:txBody>
                  <a:tcPr anchor="ctr"/>
                </a:tc>
                <a:tc>
                  <a:txBody>
                    <a:bodyPr/>
                    <a:lstStyle/>
                    <a:p>
                      <a:r>
                        <a:rPr lang="en-US" sz="1150" dirty="0">
                          <a:latin typeface="+mj-lt"/>
                        </a:rPr>
                        <a:t>split</a:t>
                      </a:r>
                    </a:p>
                  </a:txBody>
                  <a:tcPr anchor="ctr"/>
                </a:tc>
                <a:tc>
                  <a:txBody>
                    <a:bodyPr/>
                    <a:lstStyle/>
                    <a:p>
                      <a:r>
                        <a:rPr lang="en-US" sz="1150" dirty="0">
                          <a:latin typeface="+mj-lt"/>
                        </a:rPr>
                        <a:t>repel</a:t>
                      </a:r>
                    </a:p>
                  </a:txBody>
                  <a:tcPr anchor="ctr"/>
                </a:tc>
                <a:extLst>
                  <a:ext uri="{0D108BD9-81ED-4DB2-BD59-A6C34878D82A}">
                    <a16:rowId xmlns:a16="http://schemas.microsoft.com/office/drawing/2014/main" val="980803197"/>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kern="1200" dirty="0">
                          <a:solidFill>
                            <a:schemeClr val="dk1"/>
                          </a:solidFill>
                          <a:latin typeface="+mj-lt"/>
                          <a:ea typeface="Century Gothic" charset="0"/>
                          <a:cs typeface="Century Gothic" charset="0"/>
                        </a:rPr>
                        <a:t>Around these poles is an area known as the __________  ______ (two words).</a:t>
                      </a:r>
                    </a:p>
                  </a:txBody>
                  <a:tcPr anchor="ctr"/>
                </a:tc>
                <a:tc>
                  <a:txBody>
                    <a:bodyPr/>
                    <a:lstStyle/>
                    <a:p>
                      <a:r>
                        <a:rPr lang="en-US" sz="1150" dirty="0">
                          <a:latin typeface="+mj-lt"/>
                        </a:rPr>
                        <a:t>magnetic field</a:t>
                      </a:r>
                    </a:p>
                  </a:txBody>
                  <a:tcPr anchor="ctr"/>
                </a:tc>
                <a:tc>
                  <a:txBody>
                    <a:bodyPr/>
                    <a:lstStyle/>
                    <a:p>
                      <a:r>
                        <a:rPr lang="en-US" sz="1150" dirty="0">
                          <a:latin typeface="+mj-lt"/>
                        </a:rPr>
                        <a:t>electric field</a:t>
                      </a:r>
                    </a:p>
                  </a:txBody>
                  <a:tcPr anchor="ctr"/>
                </a:tc>
                <a:extLst>
                  <a:ext uri="{0D108BD9-81ED-4DB2-BD59-A6C34878D82A}">
                    <a16:rowId xmlns:a16="http://schemas.microsoft.com/office/drawing/2014/main" val="2575318865"/>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kern="1200" dirty="0">
                          <a:solidFill>
                            <a:schemeClr val="dk1"/>
                          </a:solidFill>
                          <a:latin typeface="+mj-lt"/>
                          <a:ea typeface="Century Gothic" charset="0"/>
                          <a:cs typeface="Century Gothic" charset="0"/>
                        </a:rPr>
                        <a:t>The farther from the poles, the __________ the field.</a:t>
                      </a:r>
                    </a:p>
                  </a:txBody>
                  <a:tcPr anchor="ctr"/>
                </a:tc>
                <a:tc>
                  <a:txBody>
                    <a:bodyPr/>
                    <a:lstStyle/>
                    <a:p>
                      <a:r>
                        <a:rPr lang="en-US" sz="1150" dirty="0">
                          <a:latin typeface="+mj-lt"/>
                        </a:rPr>
                        <a:t>weaker</a:t>
                      </a:r>
                    </a:p>
                  </a:txBody>
                  <a:tcPr anchor="ctr"/>
                </a:tc>
                <a:tc>
                  <a:txBody>
                    <a:bodyPr/>
                    <a:lstStyle/>
                    <a:p>
                      <a:r>
                        <a:rPr lang="en-US" sz="1150" dirty="0">
                          <a:latin typeface="+mj-lt"/>
                        </a:rPr>
                        <a:t>stronger</a:t>
                      </a:r>
                    </a:p>
                  </a:txBody>
                  <a:tcPr anchor="ctr"/>
                </a:tc>
                <a:extLst>
                  <a:ext uri="{0D108BD9-81ED-4DB2-BD59-A6C34878D82A}">
                    <a16:rowId xmlns:a16="http://schemas.microsoft.com/office/drawing/2014/main" val="2130126667"/>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kern="1200" dirty="0">
                          <a:solidFill>
                            <a:schemeClr val="dk1"/>
                          </a:solidFill>
                          <a:latin typeface="+mj-lt"/>
                          <a:ea typeface="Century Gothic" charset="0"/>
                          <a:cs typeface="Century Gothic" charset="0"/>
                        </a:rPr>
                        <a:t>Also, the stronger the magnet, the _________ the field.</a:t>
                      </a:r>
                    </a:p>
                  </a:txBody>
                  <a:tcPr anchor="ctr"/>
                </a:tc>
                <a:tc>
                  <a:txBody>
                    <a:bodyPr/>
                    <a:lstStyle/>
                    <a:p>
                      <a:r>
                        <a:rPr lang="en-US" sz="1150" dirty="0">
                          <a:latin typeface="+mj-lt"/>
                        </a:rPr>
                        <a:t>smaller</a:t>
                      </a:r>
                    </a:p>
                  </a:txBody>
                  <a:tcPr anchor="ctr"/>
                </a:tc>
                <a:tc>
                  <a:txBody>
                    <a:bodyPr/>
                    <a:lstStyle/>
                    <a:p>
                      <a:r>
                        <a:rPr lang="en-US" sz="1150" dirty="0">
                          <a:latin typeface="+mj-lt"/>
                        </a:rPr>
                        <a:t>larger</a:t>
                      </a:r>
                    </a:p>
                  </a:txBody>
                  <a:tcPr anchor="ctr"/>
                </a:tc>
                <a:extLst>
                  <a:ext uri="{0D108BD9-81ED-4DB2-BD59-A6C34878D82A}">
                    <a16:rowId xmlns:a16="http://schemas.microsoft.com/office/drawing/2014/main" val="1834953883"/>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chemeClr val="tx1"/>
                          </a:solidFill>
                          <a:effectLst/>
                          <a:uLnTx/>
                          <a:uFillTx/>
                          <a:latin typeface="+mj-lt"/>
                          <a:ea typeface="Verdana" panose="020B0604030504040204" pitchFamily="34" charset="0"/>
                        </a:rPr>
                        <a:t>Static electricity __________ move through a current.</a:t>
                      </a:r>
                      <a:endParaRPr lang="en-US" sz="1150" kern="1200" dirty="0">
                        <a:solidFill>
                          <a:schemeClr val="tx1"/>
                        </a:solidFill>
                        <a:latin typeface="+mj-lt"/>
                        <a:ea typeface="Century Gothic" charset="0"/>
                        <a:cs typeface="Century Gothic" charset="0"/>
                      </a:endParaRPr>
                    </a:p>
                  </a:txBody>
                  <a:tcPr anchor="ctr"/>
                </a:tc>
                <a:tc>
                  <a:txBody>
                    <a:bodyPr/>
                    <a:lstStyle/>
                    <a:p>
                      <a:r>
                        <a:rPr lang="en-US" sz="1150" dirty="0">
                          <a:latin typeface="+mj-lt"/>
                        </a:rPr>
                        <a:t>does</a:t>
                      </a:r>
                    </a:p>
                  </a:txBody>
                  <a:tcPr anchor="ctr"/>
                </a:tc>
                <a:tc>
                  <a:txBody>
                    <a:bodyPr/>
                    <a:lstStyle/>
                    <a:p>
                      <a:r>
                        <a:rPr lang="en-US" sz="1150" dirty="0">
                          <a:latin typeface="+mj-lt"/>
                        </a:rPr>
                        <a:t>does not</a:t>
                      </a:r>
                    </a:p>
                  </a:txBody>
                  <a:tcPr anchor="ctr"/>
                </a:tc>
                <a:extLst>
                  <a:ext uri="{0D108BD9-81ED-4DB2-BD59-A6C34878D82A}">
                    <a16:rowId xmlns:a16="http://schemas.microsoft.com/office/drawing/2014/main" val="310876450"/>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chemeClr val="tx1"/>
                          </a:solidFill>
                          <a:effectLst/>
                          <a:uLnTx/>
                          <a:uFillTx/>
                          <a:latin typeface="+mj-lt"/>
                          <a:ea typeface="Verdana" panose="020B0604030504040204" pitchFamily="34" charset="0"/>
                        </a:rPr>
                        <a:t>The _____________ the charge, the weaker the field.</a:t>
                      </a:r>
                      <a:endParaRPr lang="en-US" sz="1150" kern="1200" dirty="0">
                        <a:solidFill>
                          <a:schemeClr val="tx1"/>
                        </a:solidFill>
                        <a:latin typeface="+mj-lt"/>
                        <a:ea typeface="Century Gothic" charset="0"/>
                        <a:cs typeface="Century Gothic" charset="0"/>
                      </a:endParaRPr>
                    </a:p>
                  </a:txBody>
                  <a:tcPr anchor="ctr"/>
                </a:tc>
                <a:tc>
                  <a:txBody>
                    <a:bodyPr/>
                    <a:lstStyle/>
                    <a:p>
                      <a:r>
                        <a:rPr lang="en-US" sz="1150" dirty="0">
                          <a:latin typeface="+mj-lt"/>
                        </a:rPr>
                        <a:t>farther from</a:t>
                      </a:r>
                    </a:p>
                  </a:txBody>
                  <a:tcPr anchor="ctr"/>
                </a:tc>
                <a:tc>
                  <a:txBody>
                    <a:bodyPr/>
                    <a:lstStyle/>
                    <a:p>
                      <a:r>
                        <a:rPr lang="en-US" sz="1150" dirty="0">
                          <a:latin typeface="+mj-lt"/>
                        </a:rPr>
                        <a:t>closer to</a:t>
                      </a:r>
                    </a:p>
                  </a:txBody>
                  <a:tcPr anchor="ctr"/>
                </a:tc>
                <a:extLst>
                  <a:ext uri="{0D108BD9-81ED-4DB2-BD59-A6C34878D82A}">
                    <a16:rowId xmlns:a16="http://schemas.microsoft.com/office/drawing/2014/main" val="2829977837"/>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b="0" dirty="0">
                          <a:solidFill>
                            <a:schemeClr val="tx1"/>
                          </a:solidFill>
                          <a:latin typeface="+mj-lt"/>
                        </a:rPr>
                        <a:t>The electric field is positive if it moves __________ from the charge and negative if it moves __________ the charge. </a:t>
                      </a:r>
                    </a:p>
                  </a:txBody>
                  <a:tcPr anchor="ctr"/>
                </a:tc>
                <a:tc>
                  <a:txBody>
                    <a:bodyPr/>
                    <a:lstStyle/>
                    <a:p>
                      <a:r>
                        <a:rPr lang="en-US" sz="1150" dirty="0">
                          <a:latin typeface="+mj-lt"/>
                        </a:rPr>
                        <a:t>inward, outward</a:t>
                      </a:r>
                    </a:p>
                  </a:txBody>
                  <a:tcPr anchor="ctr"/>
                </a:tc>
                <a:tc>
                  <a:txBody>
                    <a:bodyPr/>
                    <a:lstStyle/>
                    <a:p>
                      <a:r>
                        <a:rPr lang="en-US" sz="1150" dirty="0">
                          <a:latin typeface="+mj-lt"/>
                        </a:rPr>
                        <a:t>outward, inward</a:t>
                      </a:r>
                    </a:p>
                  </a:txBody>
                  <a:tcPr anchor="ctr"/>
                </a:tc>
                <a:extLst>
                  <a:ext uri="{0D108BD9-81ED-4DB2-BD59-A6C34878D82A}">
                    <a16:rowId xmlns:a16="http://schemas.microsoft.com/office/drawing/2014/main" val="229568108"/>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chemeClr val="tx1"/>
                          </a:solidFill>
                          <a:effectLst/>
                          <a:uLnTx/>
                          <a:uFillTx/>
                          <a:latin typeface="+mj-lt"/>
                          <a:ea typeface="Verdana" panose="020B0604030504040204" pitchFamily="34" charset="0"/>
                        </a:rPr>
                        <a:t>Electric charges in motion __________ magnetic fields.</a:t>
                      </a:r>
                      <a:endParaRPr lang="en-US" sz="1150" kern="1200" dirty="0">
                        <a:solidFill>
                          <a:schemeClr val="tx1"/>
                        </a:solidFill>
                        <a:latin typeface="+mj-lt"/>
                        <a:ea typeface="Century Gothic" charset="0"/>
                        <a:cs typeface="Century Gothic" charset="0"/>
                      </a:endParaRPr>
                    </a:p>
                  </a:txBody>
                  <a:tcPr anchor="ctr"/>
                </a:tc>
                <a:tc>
                  <a:txBody>
                    <a:bodyPr/>
                    <a:lstStyle/>
                    <a:p>
                      <a:r>
                        <a:rPr lang="en-US" sz="1150" dirty="0">
                          <a:latin typeface="+mj-lt"/>
                        </a:rPr>
                        <a:t>create</a:t>
                      </a:r>
                    </a:p>
                  </a:txBody>
                  <a:tcPr anchor="ctr"/>
                </a:tc>
                <a:tc>
                  <a:txBody>
                    <a:bodyPr/>
                    <a:lstStyle/>
                    <a:p>
                      <a:r>
                        <a:rPr lang="en-US" sz="1150" dirty="0">
                          <a:latin typeface="+mj-lt"/>
                        </a:rPr>
                        <a:t>destroy</a:t>
                      </a:r>
                    </a:p>
                  </a:txBody>
                  <a:tcPr anchor="ctr"/>
                </a:tc>
                <a:extLst>
                  <a:ext uri="{0D108BD9-81ED-4DB2-BD59-A6C34878D82A}">
                    <a16:rowId xmlns:a16="http://schemas.microsoft.com/office/drawing/2014/main" val="2546861360"/>
                  </a:ext>
                </a:extLst>
              </a:tr>
              <a:tr h="365760">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150" b="0" i="0" u="none" strike="noStrike" kern="1200" cap="none" spc="0" normalizeH="0" baseline="0" noProof="0" dirty="0">
                          <a:ln>
                            <a:noFill/>
                          </a:ln>
                          <a:solidFill>
                            <a:schemeClr val="tx1"/>
                          </a:solidFill>
                          <a:effectLst/>
                          <a:uLnTx/>
                          <a:uFillTx/>
                          <a:latin typeface="+mj-lt"/>
                          <a:ea typeface="Verdana" panose="020B0604030504040204" pitchFamily="34" charset="0"/>
                        </a:rPr>
                        <a:t>A current flowing through a wire is surrounded by a __________  _______ (two words.)  This produces an electromagnet.</a:t>
                      </a:r>
                      <a:endParaRPr lang="en-US" sz="1150" kern="1200" dirty="0">
                        <a:solidFill>
                          <a:schemeClr val="tx1"/>
                        </a:solidFill>
                        <a:latin typeface="+mj-lt"/>
                        <a:ea typeface="Century Gothic" charset="0"/>
                        <a:cs typeface="Century Gothic" charset="0"/>
                      </a:endParaRPr>
                    </a:p>
                  </a:txBody>
                  <a:tcPr anchor="ctr"/>
                </a:tc>
                <a:tc>
                  <a:txBody>
                    <a:bodyPr/>
                    <a:lstStyle/>
                    <a:p>
                      <a:r>
                        <a:rPr lang="en-US" sz="1150" dirty="0">
                          <a:latin typeface="+mj-lt"/>
                        </a:rPr>
                        <a:t>electrical field</a:t>
                      </a:r>
                    </a:p>
                  </a:txBody>
                  <a:tcPr anchor="ctr"/>
                </a:tc>
                <a:tc>
                  <a:txBody>
                    <a:bodyPr/>
                    <a:lstStyle/>
                    <a:p>
                      <a:r>
                        <a:rPr lang="en-US" sz="1150" dirty="0">
                          <a:latin typeface="+mj-lt"/>
                        </a:rPr>
                        <a:t>magnetic field</a:t>
                      </a:r>
                    </a:p>
                  </a:txBody>
                  <a:tcPr anchor="ctr"/>
                </a:tc>
                <a:extLst>
                  <a:ext uri="{0D108BD9-81ED-4DB2-BD59-A6C34878D82A}">
                    <a16:rowId xmlns:a16="http://schemas.microsoft.com/office/drawing/2014/main" val="2853622293"/>
                  </a:ext>
                </a:extLst>
              </a:tr>
            </a:tbl>
          </a:graphicData>
        </a:graphic>
      </p:graphicFrame>
      <p:sp>
        <p:nvSpPr>
          <p:cNvPr id="46" name="TextBox 45">
            <a:extLst>
              <a:ext uri="{FF2B5EF4-FFF2-40B4-BE49-F238E27FC236}">
                <a16:creationId xmlns:a16="http://schemas.microsoft.com/office/drawing/2014/main" id="{673A492D-20A1-4072-A608-BA379D467047}"/>
              </a:ext>
            </a:extLst>
          </p:cNvPr>
          <p:cNvSpPr txBox="1"/>
          <p:nvPr userDrawn="1"/>
        </p:nvSpPr>
        <p:spPr>
          <a:xfrm>
            <a:off x="85911" y="808602"/>
            <a:ext cx="4216820" cy="1477328"/>
          </a:xfrm>
          <a:prstGeom prst="rect">
            <a:avLst/>
          </a:prstGeom>
          <a:noFill/>
        </p:spPr>
        <p:txBody>
          <a:bodyPr wrap="square" rtlCol="0">
            <a:spAutoFit/>
          </a:bodyPr>
          <a:lstStyle/>
          <a:p>
            <a:r>
              <a:rPr lang="en-US" sz="1800" dirty="0">
                <a:solidFill>
                  <a:schemeClr val="accent3">
                    <a:lumMod val="75000"/>
                  </a:schemeClr>
                </a:solidFill>
              </a:rPr>
              <a:t>Read the statements about magnets. Choose the correct </a:t>
            </a:r>
            <a:br>
              <a:rPr lang="en-US" sz="1800" dirty="0">
                <a:solidFill>
                  <a:schemeClr val="accent3">
                    <a:lumMod val="75000"/>
                  </a:schemeClr>
                </a:solidFill>
              </a:rPr>
            </a:br>
            <a:r>
              <a:rPr lang="en-US" sz="1800" dirty="0">
                <a:solidFill>
                  <a:schemeClr val="accent3">
                    <a:lumMod val="75000"/>
                  </a:schemeClr>
                </a:solidFill>
              </a:rPr>
              <a:t>word to complete the statement by dragging the highlighted box over the answer.</a:t>
            </a:r>
          </a:p>
        </p:txBody>
      </p:sp>
      <p:pic>
        <p:nvPicPr>
          <p:cNvPr id="48" name="Picture 47">
            <a:extLst>
              <a:ext uri="{FF2B5EF4-FFF2-40B4-BE49-F238E27FC236}">
                <a16:creationId xmlns:a16="http://schemas.microsoft.com/office/drawing/2014/main" id="{0459BF26-65B3-424E-B7B9-A35981D110E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09292" y="808602"/>
            <a:ext cx="641565" cy="640080"/>
          </a:xfrm>
          <a:prstGeom prst="rect">
            <a:avLst/>
          </a:prstGeom>
        </p:spPr>
      </p:pic>
    </p:spTree>
    <p:extLst>
      <p:ext uri="{BB962C8B-B14F-4D97-AF65-F5344CB8AC3E}">
        <p14:creationId xmlns:p14="http://schemas.microsoft.com/office/powerpoint/2010/main" val="25506104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bg>
      <p:bgRef idx="1003">
        <a:schemeClr val="bg1"/>
      </p:bgRef>
    </p:bg>
    <p:spTree>
      <p:nvGrpSpPr>
        <p:cNvPr id="1" name=""/>
        <p:cNvGrpSpPr/>
        <p:nvPr/>
      </p:nvGrpSpPr>
      <p:grpSpPr>
        <a:xfrm>
          <a:off x="0" y="0"/>
          <a:ext cx="0" cy="0"/>
          <a:chOff x="0" y="0"/>
          <a:chExt cx="0" cy="0"/>
        </a:xfrm>
      </p:grpSpPr>
      <p:pic>
        <p:nvPicPr>
          <p:cNvPr id="8" name="Picture 3" descr="C:\Users\Gayle\AppData\Local\Microsoft\Windows\INetCache\IE\5V9FO78B\tree-25[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828" y="2242785"/>
            <a:ext cx="3047942" cy="304794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userDrawn="1"/>
        </p:nvSpPr>
        <p:spPr>
          <a:xfrm>
            <a:off x="9088916" y="699492"/>
            <a:ext cx="2986607" cy="1631216"/>
          </a:xfrm>
          <a:prstGeom prst="rect">
            <a:avLst/>
          </a:prstGeom>
          <a:noFill/>
        </p:spPr>
        <p:txBody>
          <a:bodyPr wrap="square" rtlCol="0">
            <a:spAutoFit/>
          </a:bodyPr>
          <a:lstStyle/>
          <a:p>
            <a:pPr algn="ctr"/>
            <a:r>
              <a:rPr lang="en-US" sz="2000" baseline="0" dirty="0">
                <a:solidFill>
                  <a:srgbClr val="4472C4"/>
                </a:solidFill>
              </a:rPr>
              <a:t>Place the pictures and labels to show the flow of energy the </a:t>
            </a:r>
            <a:r>
              <a:rPr lang="en-US" sz="2000" u="sng" baseline="0" dirty="0">
                <a:solidFill>
                  <a:srgbClr val="4472C4"/>
                </a:solidFill>
              </a:rPr>
              <a:t>caused</a:t>
            </a:r>
            <a:r>
              <a:rPr lang="en-US" sz="2000" baseline="0" dirty="0">
                <a:solidFill>
                  <a:srgbClr val="4472C4"/>
                </a:solidFill>
              </a:rPr>
              <a:t> the tree fire. Explain the flow. </a:t>
            </a:r>
            <a:endParaRPr lang="en-US" sz="2000" dirty="0">
              <a:solidFill>
                <a:srgbClr val="4472C4"/>
              </a:solidFill>
            </a:endParaRPr>
          </a:p>
        </p:txBody>
      </p:sp>
      <p:pic>
        <p:nvPicPr>
          <p:cNvPr id="5" name="Picture 4">
            <a:extLst>
              <a:ext uri="{FF2B5EF4-FFF2-40B4-BE49-F238E27FC236}">
                <a16:creationId xmlns:a16="http://schemas.microsoft.com/office/drawing/2014/main" id="{9E0DEC02-DD33-E146-B739-015779276F4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78421" y="778768"/>
            <a:ext cx="640080" cy="640080"/>
          </a:xfrm>
          <a:prstGeom prst="rect">
            <a:avLst/>
          </a:prstGeom>
        </p:spPr>
      </p:pic>
    </p:spTree>
    <p:extLst>
      <p:ext uri="{BB962C8B-B14F-4D97-AF65-F5344CB8AC3E}">
        <p14:creationId xmlns:p14="http://schemas.microsoft.com/office/powerpoint/2010/main" val="310285371"/>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FB818D-628F-44AE-B7B4-CC8D6C58A36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7763" b="398"/>
          <a:stretch/>
        </p:blipFill>
        <p:spPr>
          <a:xfrm>
            <a:off x="4314534" y="693812"/>
            <a:ext cx="5160992" cy="4791456"/>
          </a:xfrm>
          <a:prstGeom prst="rect">
            <a:avLst/>
          </a:prstGeom>
        </p:spPr>
      </p:pic>
      <p:pic>
        <p:nvPicPr>
          <p:cNvPr id="17" name="Picture 16">
            <a:extLst>
              <a:ext uri="{FF2B5EF4-FFF2-40B4-BE49-F238E27FC236}">
                <a16:creationId xmlns:a16="http://schemas.microsoft.com/office/drawing/2014/main" id="{65495C03-FA03-4062-9975-B760B3C2D6AD}"/>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ackgroundRemoval t="10000" b="90000" l="57114" r="95235">
                        <a14:foregroundMark x1="80000" y1="77361" x2="80000" y2="77361"/>
                        <a14:foregroundMark x1="80000" y1="76111" x2="80000" y2="76111"/>
                        <a14:foregroundMark x1="79297" y1="76111" x2="79297" y2="76111"/>
                        <a14:foregroundMark x1="66172" y1="74861" x2="66172" y2="74861"/>
                        <a14:foregroundMark x1="64297" y1="76111" x2="64297" y2="76111"/>
                        <a14:foregroundMark x1="62187" y1="55278" x2="62187" y2="55278"/>
                        <a14:foregroundMark x1="61953" y1="52917" x2="63125" y2="56389"/>
                        <a14:foregroundMark x1="64297" y1="70278" x2="73125" y2="74861"/>
                        <a14:foregroundMark x1="73125" y1="74861" x2="78906" y2="74861"/>
                        <a14:foregroundMark x1="64141" y1="75278" x2="66484" y2="75139"/>
                        <a14:foregroundMark x1="74375" y1="52500" x2="74375" y2="52500"/>
                        <a14:foregroundMark x1="73281" y1="49583" x2="73984" y2="52639"/>
                        <a14:foregroundMark x1="76172" y1="45972" x2="76641" y2="47361"/>
                        <a14:backgroundMark x1="76641" y1="64722" x2="76641" y2="64722"/>
                        <a14:backgroundMark x1="76641" y1="64722" x2="76484" y2="58889"/>
                        <a14:backgroundMark x1="76328" y1="52778" x2="77422" y2="60833"/>
                        <a14:backgroundMark x1="75781" y1="67778" x2="77266" y2="63194"/>
                        <a14:backgroundMark x1="71563" y1="61250" x2="71563" y2="61250"/>
                        <a14:backgroundMark x1="71563" y1="61250" x2="71953" y2="59306"/>
                        <a14:backgroundMark x1="70469" y1="66528" x2="70938" y2="65139"/>
                      </a14:backgroundRemoval>
                    </a14:imgEffect>
                  </a14:imgLayer>
                </a14:imgProps>
              </a:ext>
              <a:ext uri="{28A0092B-C50C-407E-A947-70E740481C1C}">
                <a14:useLocalDpi xmlns:a14="http://schemas.microsoft.com/office/drawing/2010/main" val="0"/>
              </a:ext>
            </a:extLst>
          </a:blip>
          <a:srcRect l="59956" t="20329" r="16964" b="23758"/>
          <a:stretch/>
        </p:blipFill>
        <p:spPr>
          <a:xfrm>
            <a:off x="7264418" y="2364998"/>
            <a:ext cx="2290607" cy="3121402"/>
          </a:xfrm>
          <a:prstGeom prst="rect">
            <a:avLst/>
          </a:prstGeom>
        </p:spPr>
      </p:pic>
      <p:sp>
        <p:nvSpPr>
          <p:cNvPr id="13" name="TextBox 12"/>
          <p:cNvSpPr txBox="1"/>
          <p:nvPr userDrawn="1"/>
        </p:nvSpPr>
        <p:spPr>
          <a:xfrm>
            <a:off x="9466289" y="670721"/>
            <a:ext cx="2688116" cy="923330"/>
          </a:xfrm>
          <a:prstGeom prst="rect">
            <a:avLst/>
          </a:prstGeom>
          <a:noFill/>
        </p:spPr>
        <p:txBody>
          <a:bodyPr wrap="square" rtlCol="0">
            <a:spAutoFit/>
          </a:bodyPr>
          <a:lstStyle/>
          <a:p>
            <a:pPr algn="ctr"/>
            <a:r>
              <a:rPr lang="en-US" baseline="0" dirty="0">
                <a:solidFill>
                  <a:srgbClr val="4472C4"/>
                </a:solidFill>
              </a:rPr>
              <a:t>Explain the flow of energy needed for the deer to eat.</a:t>
            </a:r>
            <a:endParaRPr lang="en-US" dirty="0">
              <a:solidFill>
                <a:srgbClr val="4472C4"/>
              </a:solidFill>
            </a:endParaRPr>
          </a:p>
        </p:txBody>
      </p:sp>
      <p:sp>
        <p:nvSpPr>
          <p:cNvPr id="2" name="TextBox 1">
            <a:extLst>
              <a:ext uri="{FF2B5EF4-FFF2-40B4-BE49-F238E27FC236}">
                <a16:creationId xmlns:a16="http://schemas.microsoft.com/office/drawing/2014/main" id="{49E6E1CC-8592-4282-9641-16C23590D3F0}"/>
              </a:ext>
            </a:extLst>
          </p:cNvPr>
          <p:cNvSpPr txBox="1"/>
          <p:nvPr userDrawn="1"/>
        </p:nvSpPr>
        <p:spPr>
          <a:xfrm>
            <a:off x="132190" y="702253"/>
            <a:ext cx="4173107" cy="1938992"/>
          </a:xfrm>
          <a:prstGeom prst="rect">
            <a:avLst/>
          </a:prstGeom>
          <a:noFill/>
        </p:spPr>
        <p:txBody>
          <a:bodyPr wrap="square" rtlCol="0">
            <a:spAutoFit/>
          </a:bodyPr>
          <a:lstStyle/>
          <a:p>
            <a:r>
              <a:rPr lang="en-US" sz="2000" dirty="0">
                <a:solidFill>
                  <a:schemeClr val="bg1"/>
                </a:solidFill>
              </a:rPr>
              <a:t>Move the energy boxes </a:t>
            </a:r>
            <a:br>
              <a:rPr lang="en-US" sz="2000" dirty="0">
                <a:solidFill>
                  <a:schemeClr val="bg1"/>
                </a:solidFill>
              </a:rPr>
            </a:br>
            <a:r>
              <a:rPr lang="en-US" sz="2000" dirty="0">
                <a:solidFill>
                  <a:schemeClr val="bg1"/>
                </a:solidFill>
              </a:rPr>
              <a:t>to show the flow of </a:t>
            </a:r>
            <a:br>
              <a:rPr lang="en-US" sz="2000" dirty="0">
                <a:solidFill>
                  <a:schemeClr val="bg1"/>
                </a:solidFill>
              </a:rPr>
            </a:br>
            <a:r>
              <a:rPr lang="en-US" sz="2000" dirty="0">
                <a:solidFill>
                  <a:schemeClr val="bg1"/>
                </a:solidFill>
              </a:rPr>
              <a:t>energy needed for the </a:t>
            </a:r>
            <a:br>
              <a:rPr lang="en-US" sz="2000" dirty="0">
                <a:solidFill>
                  <a:schemeClr val="bg1"/>
                </a:solidFill>
              </a:rPr>
            </a:br>
            <a:r>
              <a:rPr lang="en-US" sz="2000" dirty="0">
                <a:solidFill>
                  <a:schemeClr val="bg1"/>
                </a:solidFill>
              </a:rPr>
              <a:t>deer to eat.  Then explain the order you chose in the provided text box. </a:t>
            </a:r>
          </a:p>
        </p:txBody>
      </p:sp>
      <p:pic>
        <p:nvPicPr>
          <p:cNvPr id="3" name="Picture 2">
            <a:extLst>
              <a:ext uri="{FF2B5EF4-FFF2-40B4-BE49-F238E27FC236}">
                <a16:creationId xmlns:a16="http://schemas.microsoft.com/office/drawing/2014/main" id="{46A60923-1641-4D82-A82F-9DF1CF4B704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456728" y="766179"/>
            <a:ext cx="640080" cy="640080"/>
          </a:xfrm>
          <a:prstGeom prst="rect">
            <a:avLst/>
          </a:prstGeom>
        </p:spPr>
      </p:pic>
    </p:spTree>
    <p:extLst>
      <p:ext uri="{BB962C8B-B14F-4D97-AF65-F5344CB8AC3E}">
        <p14:creationId xmlns:p14="http://schemas.microsoft.com/office/powerpoint/2010/main" val="39948744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pic>
        <p:nvPicPr>
          <p:cNvPr id="8" name="Picture 2" descr="http://www.publicdomainpictures.net/download-picture.php?adresar=130000&amp;soubor=musical-notes.jpg&amp;id=127060"/>
          <p:cNvPicPr>
            <a:picLocks noChangeAspect="1" noChangeArrowheads="1"/>
          </p:cNvPicPr>
          <p:nvPr userDrawn="1"/>
        </p:nvPicPr>
        <p:blipFill>
          <a:blip r:embed="rId2" cstate="print">
            <a:clrChange>
              <a:clrFrom>
                <a:srgbClr val="FFFFFF"/>
              </a:clrFrom>
              <a:clrTo>
                <a:srgbClr val="FFFFFF">
                  <a:alpha val="0"/>
                </a:srgbClr>
              </a:clrTo>
            </a:clrChange>
            <a:duotone>
              <a:prstClr val="black"/>
              <a:schemeClr val="accent6">
                <a:tint val="45000"/>
                <a:satMod val="400000"/>
              </a:scheme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rot="20073030">
            <a:off x="6362141" y="1405823"/>
            <a:ext cx="2913833" cy="1130163"/>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a:extLst>
              <a:ext uri="{FF2B5EF4-FFF2-40B4-BE49-F238E27FC236}">
                <a16:creationId xmlns:a16="http://schemas.microsoft.com/office/drawing/2014/main" id="{9784454B-E234-4FF2-ADE9-3BB9D50F9919}"/>
              </a:ext>
            </a:extLst>
          </p:cNvPr>
          <p:cNvPicPr>
            <a:picLocks noChangeAspect="1"/>
          </p:cNvPicPr>
          <p:nvPr userDrawn="1"/>
        </p:nvPicPr>
        <p:blipFill rotWithShape="1">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backgroundRemoval t="646" b="89988" l="8237" r="89987">
                        <a14:foregroundMark x1="16743" y1="3956" x2="16743" y2="3956"/>
                        <a14:foregroundMark x1="20754" y1="3270" x2="20754" y2="3270"/>
                        <a14:foregroundMark x1="26003" y1="929" x2="26003" y2="929"/>
                        <a14:foregroundMark x1="28775" y1="686" x2="28775" y2="686"/>
                        <a14:foregroundMark x1="8237" y1="22689" x2="8237" y2="22689"/>
                        <a14:foregroundMark x1="38035" y1="79168" x2="38035" y2="79168"/>
                        <a14:foregroundMark x1="40646" y1="81712" x2="45437" y2="79653"/>
                        <a14:foregroundMark x1="67806" y1="62051" x2="65976" y2="63423"/>
                        <a14:backgroundMark x1="16743" y1="37747" x2="16878" y2="36819"/>
                        <a14:backgroundMark x1="35559" y1="14614" x2="43742" y2="8559"/>
                        <a14:backgroundMark x1="37254" y1="22002" x2="34482" y2="17602"/>
                        <a14:backgroundMark x1="36178" y1="23375" x2="46972" y2="9043"/>
                        <a14:backgroundMark x1="33701" y1="17844" x2="33701" y2="17844"/>
                        <a14:backgroundMark x1="34320" y1="15987" x2="34320" y2="15987"/>
                        <a14:backgroundMark x1="33244" y1="16431" x2="33244" y2="16431"/>
                        <a14:backgroundMark x1="32948" y1="16916" x2="32948" y2="16916"/>
                        <a14:backgroundMark x1="34320" y1="13201" x2="34320" y2="13201"/>
                        <a14:backgroundMark x1="36501" y1="11829" x2="36501" y2="11829"/>
                        <a14:backgroundMark x1="38197" y1="11344" x2="38197" y2="11344"/>
                        <a14:backgroundMark x1="38331" y1="10900" x2="40511" y2="9972"/>
                        <a14:backgroundMark x1="22127" y1="53936" x2="20135" y2="51635"/>
                        <a14:backgroundMark x1="37873" y1="59952" x2="47295" y2="57408"/>
                        <a14:backgroundMark x1="57793" y1="57650" x2="60861" y2="55349"/>
                        <a14:backgroundMark x1="74132" y1="63423" x2="74293" y2="58337"/>
                        <a14:backgroundMark x1="71359" y1="69439" x2="75370" y2="65765"/>
                        <a14:backgroundMark x1="75236" y1="50464" x2="85707" y2="29471"/>
                        <a14:backgroundMark x1="85707" y1="29471" x2="85707" y2="11344"/>
                        <a14:backgroundMark x1="84011" y1="6742" x2="91413" y2="2786"/>
                        <a14:backgroundMark x1="82934" y1="34275" x2="84603" y2="8074"/>
                        <a14:backgroundMark x1="84603" y1="8074" x2="79865" y2="0"/>
                        <a14:backgroundMark x1="83257" y1="10416" x2="83257" y2="10416"/>
                        <a14:backgroundMark x1="83553" y1="7872" x2="83553" y2="7872"/>
                        <a14:backgroundMark x1="82934" y1="6742" x2="82934" y2="6742"/>
                        <a14:backgroundMark x1="71521" y1="50262" x2="81077" y2="34518"/>
                        <a14:backgroundMark x1="38950" y1="50262" x2="42665" y2="51877"/>
                        <a14:backgroundMark x1="43742" y1="52321" x2="50686" y2="52564"/>
                        <a14:backgroundMark x1="53620" y1="54623" x2="61184" y2="53492"/>
                        <a14:backgroundMark x1="70283" y1="48405" x2="75370" y2="44691"/>
                        <a14:backgroundMark x1="79704" y1="2543" x2="83096" y2="10214"/>
                        <a14:backgroundMark x1="79704" y1="4400" x2="77685" y2="0"/>
                        <a14:backgroundMark x1="82773" y1="30561" x2="82934" y2="28018"/>
                        <a14:backgroundMark x1="32167" y1="17602" x2="42826" y2="7872"/>
                        <a14:backgroundMark x1="43445" y1="7186" x2="34778" y2="11587"/>
                        <a14:backgroundMark x1="31252" y1="18086" x2="32948" y2="11829"/>
                        <a14:backgroundMark x1="34024" y1="10658" x2="34186" y2="10658"/>
                        <a14:backgroundMark x1="36635" y1="9487" x2="36635" y2="9487"/>
                        <a14:backgroundMark x1="34778" y1="10658" x2="47295" y2="9043"/>
                        <a14:backgroundMark x1="46972" y1="8559" x2="44038" y2="7428"/>
                        <a14:backgroundMark x1="47295" y1="7428" x2="30740" y2="15826"/>
                        <a14:backgroundMark x1="30740" y1="15826" x2="30633" y2="16431"/>
                        <a14:backgroundMark x1="34482" y1="10900" x2="46676" y2="7671"/>
                        <a14:backgroundMark x1="41427" y1="7872" x2="34778" y2="10658"/>
                        <a14:backgroundMark x1="44199" y1="7428" x2="32005" y2="13686"/>
                        <a14:backgroundMark x1="82773" y1="28704" x2="82773" y2="28704"/>
                        <a14:backgroundMark x1="82315" y1="30319" x2="83096" y2="26847"/>
                        <a14:backgroundMark x1="82638" y1="31732" x2="83715" y2="25232"/>
                        <a14:backgroundMark x1="82019" y1="31046" x2="83096" y2="25717"/>
                        <a14:backgroundMark x1="29690" y1="14372" x2="46326" y2="5571"/>
                        <a14:backgroundMark x1="46326" y1="5571" x2="47295" y2="5571"/>
                        <a14:backgroundMark x1="43445" y1="5571" x2="36635" y2="8559"/>
                        <a14:backgroundMark x1="82019" y1="32176" x2="83257" y2="27089"/>
                        <a14:backgroundMark x1="82019" y1="28946" x2="82019" y2="28946"/>
                        <a14:backgroundMark x1="32328" y1="11143" x2="32328" y2="11143"/>
                        <a14:backgroundMark x1="35101" y1="8115" x2="35101" y2="8115"/>
                        <a14:backgroundMark x1="45895" y1="84982" x2="47295" y2="87283"/>
                      </a14:backgroundRemoval>
                    </a14:imgEffect>
                    <a14:imgEffect>
                      <a14:brightnessContrast bright="40000" contrast="40000"/>
                    </a14:imgEffect>
                  </a14:imgLayer>
                </a14:imgProps>
              </a:ext>
              <a:ext uri="{28A0092B-C50C-407E-A947-70E740481C1C}">
                <a14:useLocalDpi xmlns:a14="http://schemas.microsoft.com/office/drawing/2010/main" val="0"/>
              </a:ext>
            </a:extLst>
          </a:blip>
          <a:srcRect l="22363" t="35937" r="29067" b="9443"/>
          <a:stretch/>
        </p:blipFill>
        <p:spPr>
          <a:xfrm rot="11348262" flipH="1">
            <a:off x="4539332" y="1234285"/>
            <a:ext cx="1271224" cy="1009812"/>
          </a:xfrm>
          <a:prstGeom prst="ellipse">
            <a:avLst/>
          </a:prstGeom>
          <a:ln>
            <a:noFill/>
          </a:ln>
          <a:effectLst/>
        </p:spPr>
      </p:pic>
      <p:pic>
        <p:nvPicPr>
          <p:cNvPr id="28" name="Picture 27">
            <a:extLst>
              <a:ext uri="{FF2B5EF4-FFF2-40B4-BE49-F238E27FC236}">
                <a16:creationId xmlns:a16="http://schemas.microsoft.com/office/drawing/2014/main" id="{BD758C32-C7A1-479E-A894-A478D0782922}"/>
              </a:ext>
            </a:extLst>
          </p:cNvPr>
          <p:cNvPicPr>
            <a:picLocks noChangeAspect="1"/>
          </p:cNvPicPr>
          <p:nvPr userDrawn="1"/>
        </p:nvPicPr>
        <p:blipFill rotWithShape="1">
          <a:blip r:embed="rId6" cstate="print">
            <a:clrChange>
              <a:clrFrom>
                <a:srgbClr val="FFFFFF"/>
              </a:clrFrom>
              <a:clrTo>
                <a:srgbClr val="FFFFFF">
                  <a:alpha val="0"/>
                </a:srgbClr>
              </a:clrTo>
            </a:clrChange>
            <a:duotone>
              <a:prstClr val="black"/>
              <a:schemeClr val="tx2">
                <a:tint val="45000"/>
                <a:satMod val="400000"/>
              </a:schemeClr>
            </a:duotone>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l="22166" r="15904"/>
          <a:stretch/>
        </p:blipFill>
        <p:spPr>
          <a:xfrm>
            <a:off x="4866720" y="747841"/>
            <a:ext cx="1278147" cy="1945323"/>
          </a:xfrm>
          <a:prstGeom prst="rect">
            <a:avLst/>
          </a:prstGeom>
          <a:ln>
            <a:noFill/>
          </a:ln>
          <a:effectLst/>
        </p:spPr>
      </p:pic>
      <p:grpSp>
        <p:nvGrpSpPr>
          <p:cNvPr id="39" name="Group 38">
            <a:extLst>
              <a:ext uri="{FF2B5EF4-FFF2-40B4-BE49-F238E27FC236}">
                <a16:creationId xmlns:a16="http://schemas.microsoft.com/office/drawing/2014/main" id="{0F64028D-FC07-4B23-959E-DEB1516519EB}"/>
              </a:ext>
            </a:extLst>
          </p:cNvPr>
          <p:cNvGrpSpPr/>
          <p:nvPr userDrawn="1"/>
        </p:nvGrpSpPr>
        <p:grpSpPr>
          <a:xfrm flipH="1">
            <a:off x="2426792" y="1375598"/>
            <a:ext cx="1766724" cy="1731615"/>
            <a:chOff x="1928813" y="1168400"/>
            <a:chExt cx="1997075" cy="1957388"/>
          </a:xfrm>
          <a:solidFill>
            <a:schemeClr val="accent1"/>
          </a:solidFill>
          <a:effectLst>
            <a:outerShdw blurRad="76200" dir="18900000" sy="23000" kx="-1200000" algn="bl" rotWithShape="0">
              <a:prstClr val="black">
                <a:alpha val="20000"/>
              </a:prstClr>
            </a:outerShdw>
          </a:effectLst>
        </p:grpSpPr>
        <p:sp>
          <p:nvSpPr>
            <p:cNvPr id="40" name="Freeform 5">
              <a:extLst>
                <a:ext uri="{FF2B5EF4-FFF2-40B4-BE49-F238E27FC236}">
                  <a16:creationId xmlns:a16="http://schemas.microsoft.com/office/drawing/2014/main" id="{31063F1C-72DF-456C-B3DD-BE6E1C3EC4F9}"/>
                </a:ext>
              </a:extLst>
            </p:cNvPr>
            <p:cNvSpPr>
              <a:spLocks/>
            </p:cNvSpPr>
            <p:nvPr userDrawn="1"/>
          </p:nvSpPr>
          <p:spPr bwMode="auto">
            <a:xfrm>
              <a:off x="1928813" y="1168400"/>
              <a:ext cx="1997075" cy="1957388"/>
            </a:xfrm>
            <a:custGeom>
              <a:avLst/>
              <a:gdLst>
                <a:gd name="T0" fmla="*/ 69 w 1258"/>
                <a:gd name="T1" fmla="*/ 119 h 1233"/>
                <a:gd name="T2" fmla="*/ 0 w 1258"/>
                <a:gd name="T3" fmla="*/ 362 h 1233"/>
                <a:gd name="T4" fmla="*/ 147 w 1258"/>
                <a:gd name="T5" fmla="*/ 1056 h 1233"/>
                <a:gd name="T6" fmla="*/ 284 w 1258"/>
                <a:gd name="T7" fmla="*/ 1233 h 1233"/>
                <a:gd name="T8" fmla="*/ 1163 w 1258"/>
                <a:gd name="T9" fmla="*/ 1121 h 1233"/>
                <a:gd name="T10" fmla="*/ 1258 w 1258"/>
                <a:gd name="T11" fmla="*/ 898 h 1233"/>
                <a:gd name="T12" fmla="*/ 1106 w 1258"/>
                <a:gd name="T13" fmla="*/ 192 h 1233"/>
                <a:gd name="T14" fmla="*/ 929 w 1258"/>
                <a:gd name="T15" fmla="*/ 0 h 1233"/>
                <a:gd name="T16" fmla="*/ 69 w 1258"/>
                <a:gd name="T17" fmla="*/ 119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8" h="1233">
                  <a:moveTo>
                    <a:pt x="69" y="119"/>
                  </a:moveTo>
                  <a:lnTo>
                    <a:pt x="0" y="362"/>
                  </a:lnTo>
                  <a:lnTo>
                    <a:pt x="147" y="1056"/>
                  </a:lnTo>
                  <a:lnTo>
                    <a:pt x="284" y="1233"/>
                  </a:lnTo>
                  <a:lnTo>
                    <a:pt x="1163" y="1121"/>
                  </a:lnTo>
                  <a:lnTo>
                    <a:pt x="1258" y="898"/>
                  </a:lnTo>
                  <a:lnTo>
                    <a:pt x="1106" y="192"/>
                  </a:lnTo>
                  <a:lnTo>
                    <a:pt x="929" y="0"/>
                  </a:lnTo>
                  <a:lnTo>
                    <a:pt x="69" y="119"/>
                  </a:lnTo>
                  <a:close/>
                </a:path>
              </a:pathLst>
            </a:custGeom>
            <a:grpFill/>
            <a:ln w="3175">
              <a:solidFill>
                <a:srgbClr val="000000"/>
              </a:solidFill>
              <a:prstDash val="solid"/>
              <a:round/>
              <a:headEnd/>
              <a:tailEnd/>
            </a:ln>
            <a:effectLst/>
          </p:spPr>
          <p:txBody>
            <a:bodyPr vert="horz" wrap="square" lIns="91440" tIns="45720" rIns="91440" bIns="45720" numCol="1" anchor="t" anchorCtr="0" compatLnSpc="1">
              <a:prstTxWarp prst="textNoShape">
                <a:avLst/>
              </a:prstTxWarp>
            </a:bodyPr>
            <a:lstStyle/>
            <a:p>
              <a:endParaRPr lang="en-US" dirty="0"/>
            </a:p>
          </p:txBody>
        </p:sp>
        <p:grpSp>
          <p:nvGrpSpPr>
            <p:cNvPr id="41" name="Group 40">
              <a:extLst>
                <a:ext uri="{FF2B5EF4-FFF2-40B4-BE49-F238E27FC236}">
                  <a16:creationId xmlns:a16="http://schemas.microsoft.com/office/drawing/2014/main" id="{A747E492-3F19-4D01-93BF-8A95021179E5}"/>
                </a:ext>
              </a:extLst>
            </p:cNvPr>
            <p:cNvGrpSpPr/>
            <p:nvPr userDrawn="1"/>
          </p:nvGrpSpPr>
          <p:grpSpPr>
            <a:xfrm>
              <a:off x="1960563" y="1184275"/>
              <a:ext cx="1941512" cy="1917701"/>
              <a:chOff x="1960563" y="1184275"/>
              <a:chExt cx="1941512" cy="1917701"/>
            </a:xfrm>
            <a:grpFill/>
          </p:grpSpPr>
          <p:sp>
            <p:nvSpPr>
              <p:cNvPr id="42" name="Freeform 6">
                <a:extLst>
                  <a:ext uri="{FF2B5EF4-FFF2-40B4-BE49-F238E27FC236}">
                    <a16:creationId xmlns:a16="http://schemas.microsoft.com/office/drawing/2014/main" id="{2B719993-6E55-4534-BA58-3D34EB3951F8}"/>
                  </a:ext>
                </a:extLst>
              </p:cNvPr>
              <p:cNvSpPr>
                <a:spLocks/>
              </p:cNvSpPr>
              <p:nvPr userDrawn="1"/>
            </p:nvSpPr>
            <p:spPr bwMode="auto">
              <a:xfrm>
                <a:off x="3292475" y="1184275"/>
                <a:ext cx="400050" cy="1771650"/>
              </a:xfrm>
              <a:custGeom>
                <a:avLst/>
                <a:gdLst>
                  <a:gd name="T0" fmla="*/ 0 w 252"/>
                  <a:gd name="T1" fmla="*/ 5 h 1116"/>
                  <a:gd name="T2" fmla="*/ 18 w 252"/>
                  <a:gd name="T3" fmla="*/ 0 h 1116"/>
                  <a:gd name="T4" fmla="*/ 252 w 252"/>
                  <a:gd name="T5" fmla="*/ 1108 h 1116"/>
                  <a:gd name="T6" fmla="*/ 235 w 252"/>
                  <a:gd name="T7" fmla="*/ 1116 h 1116"/>
                  <a:gd name="T8" fmla="*/ 0 w 252"/>
                  <a:gd name="T9" fmla="*/ 5 h 1116"/>
                </a:gdLst>
                <a:ahLst/>
                <a:cxnLst>
                  <a:cxn ang="0">
                    <a:pos x="T0" y="T1"/>
                  </a:cxn>
                  <a:cxn ang="0">
                    <a:pos x="T2" y="T3"/>
                  </a:cxn>
                  <a:cxn ang="0">
                    <a:pos x="T4" y="T5"/>
                  </a:cxn>
                  <a:cxn ang="0">
                    <a:pos x="T6" y="T7"/>
                  </a:cxn>
                  <a:cxn ang="0">
                    <a:pos x="T8" y="T9"/>
                  </a:cxn>
                </a:cxnLst>
                <a:rect l="0" t="0" r="r" b="b"/>
                <a:pathLst>
                  <a:path w="252" h="1116">
                    <a:moveTo>
                      <a:pt x="0" y="5"/>
                    </a:moveTo>
                    <a:lnTo>
                      <a:pt x="18" y="0"/>
                    </a:lnTo>
                    <a:lnTo>
                      <a:pt x="252" y="1108"/>
                    </a:lnTo>
                    <a:lnTo>
                      <a:pt x="235" y="1116"/>
                    </a:lnTo>
                    <a:lnTo>
                      <a:pt x="0" y="5"/>
                    </a:lnTo>
                    <a:close/>
                  </a:path>
                </a:pathLst>
              </a:custGeom>
              <a:grpFill/>
              <a:ln w="31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7">
                <a:extLst>
                  <a:ext uri="{FF2B5EF4-FFF2-40B4-BE49-F238E27FC236}">
                    <a16:creationId xmlns:a16="http://schemas.microsoft.com/office/drawing/2014/main" id="{8DF1A2EE-1C86-4E60-861A-2E4477EA39EA}"/>
                  </a:ext>
                </a:extLst>
              </p:cNvPr>
              <p:cNvSpPr>
                <a:spLocks/>
              </p:cNvSpPr>
              <p:nvPr userDrawn="1"/>
            </p:nvSpPr>
            <p:spPr bwMode="auto">
              <a:xfrm>
                <a:off x="2971800" y="1219200"/>
                <a:ext cx="396875" cy="1771650"/>
              </a:xfrm>
              <a:custGeom>
                <a:avLst/>
                <a:gdLst>
                  <a:gd name="T0" fmla="*/ 0 w 250"/>
                  <a:gd name="T1" fmla="*/ 8 h 1116"/>
                  <a:gd name="T2" fmla="*/ 18 w 250"/>
                  <a:gd name="T3" fmla="*/ 0 h 1116"/>
                  <a:gd name="T4" fmla="*/ 250 w 250"/>
                  <a:gd name="T5" fmla="*/ 1111 h 1116"/>
                  <a:gd name="T6" fmla="*/ 232 w 250"/>
                  <a:gd name="T7" fmla="*/ 1116 h 1116"/>
                  <a:gd name="T8" fmla="*/ 0 w 250"/>
                  <a:gd name="T9" fmla="*/ 8 h 1116"/>
                </a:gdLst>
                <a:ahLst/>
                <a:cxnLst>
                  <a:cxn ang="0">
                    <a:pos x="T0" y="T1"/>
                  </a:cxn>
                  <a:cxn ang="0">
                    <a:pos x="T2" y="T3"/>
                  </a:cxn>
                  <a:cxn ang="0">
                    <a:pos x="T4" y="T5"/>
                  </a:cxn>
                  <a:cxn ang="0">
                    <a:pos x="T6" y="T7"/>
                  </a:cxn>
                  <a:cxn ang="0">
                    <a:pos x="T8" y="T9"/>
                  </a:cxn>
                </a:cxnLst>
                <a:rect l="0" t="0" r="r" b="b"/>
                <a:pathLst>
                  <a:path w="250" h="1116">
                    <a:moveTo>
                      <a:pt x="0" y="8"/>
                    </a:moveTo>
                    <a:lnTo>
                      <a:pt x="18" y="0"/>
                    </a:lnTo>
                    <a:lnTo>
                      <a:pt x="250" y="1111"/>
                    </a:lnTo>
                    <a:lnTo>
                      <a:pt x="232" y="1116"/>
                    </a:lnTo>
                    <a:lnTo>
                      <a:pt x="0" y="8"/>
                    </a:lnTo>
                    <a:close/>
                  </a:path>
                </a:pathLst>
              </a:custGeom>
              <a:grpFill/>
              <a:ln w="31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8">
                <a:extLst>
                  <a:ext uri="{FF2B5EF4-FFF2-40B4-BE49-F238E27FC236}">
                    <a16:creationId xmlns:a16="http://schemas.microsoft.com/office/drawing/2014/main" id="{25D21B16-B80F-4162-9E6D-80444963FEEE}"/>
                  </a:ext>
                </a:extLst>
              </p:cNvPr>
              <p:cNvSpPr>
                <a:spLocks/>
              </p:cNvSpPr>
              <p:nvPr userDrawn="1"/>
            </p:nvSpPr>
            <p:spPr bwMode="auto">
              <a:xfrm>
                <a:off x="2146300" y="1338263"/>
                <a:ext cx="395288" cy="1763713"/>
              </a:xfrm>
              <a:custGeom>
                <a:avLst/>
                <a:gdLst>
                  <a:gd name="T0" fmla="*/ 0 w 249"/>
                  <a:gd name="T1" fmla="*/ 5 h 1111"/>
                  <a:gd name="T2" fmla="*/ 17 w 249"/>
                  <a:gd name="T3" fmla="*/ 0 h 1111"/>
                  <a:gd name="T4" fmla="*/ 249 w 249"/>
                  <a:gd name="T5" fmla="*/ 1106 h 1111"/>
                  <a:gd name="T6" fmla="*/ 231 w 249"/>
                  <a:gd name="T7" fmla="*/ 1111 h 1111"/>
                  <a:gd name="T8" fmla="*/ 0 w 249"/>
                  <a:gd name="T9" fmla="*/ 5 h 1111"/>
                </a:gdLst>
                <a:ahLst/>
                <a:cxnLst>
                  <a:cxn ang="0">
                    <a:pos x="T0" y="T1"/>
                  </a:cxn>
                  <a:cxn ang="0">
                    <a:pos x="T2" y="T3"/>
                  </a:cxn>
                  <a:cxn ang="0">
                    <a:pos x="T4" y="T5"/>
                  </a:cxn>
                  <a:cxn ang="0">
                    <a:pos x="T6" y="T7"/>
                  </a:cxn>
                  <a:cxn ang="0">
                    <a:pos x="T8" y="T9"/>
                  </a:cxn>
                </a:cxnLst>
                <a:rect l="0" t="0" r="r" b="b"/>
                <a:pathLst>
                  <a:path w="249" h="1111">
                    <a:moveTo>
                      <a:pt x="0" y="5"/>
                    </a:moveTo>
                    <a:lnTo>
                      <a:pt x="17" y="0"/>
                    </a:lnTo>
                    <a:lnTo>
                      <a:pt x="249" y="1106"/>
                    </a:lnTo>
                    <a:lnTo>
                      <a:pt x="231" y="1111"/>
                    </a:lnTo>
                    <a:lnTo>
                      <a:pt x="0" y="5"/>
                    </a:lnTo>
                    <a:close/>
                  </a:path>
                </a:pathLst>
              </a:custGeom>
              <a:grpFill/>
              <a:ln w="31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9">
                <a:extLst>
                  <a:ext uri="{FF2B5EF4-FFF2-40B4-BE49-F238E27FC236}">
                    <a16:creationId xmlns:a16="http://schemas.microsoft.com/office/drawing/2014/main" id="{F0751A68-A532-4984-A9EC-AC926E07B5F6}"/>
                  </a:ext>
                </a:extLst>
              </p:cNvPr>
              <p:cNvSpPr>
                <a:spLocks/>
              </p:cNvSpPr>
              <p:nvPr userDrawn="1"/>
            </p:nvSpPr>
            <p:spPr bwMode="auto">
              <a:xfrm>
                <a:off x="1960563" y="1655763"/>
                <a:ext cx="1766888" cy="268288"/>
              </a:xfrm>
              <a:custGeom>
                <a:avLst/>
                <a:gdLst>
                  <a:gd name="T0" fmla="*/ 1111 w 1113"/>
                  <a:gd name="T1" fmla="*/ 0 h 169"/>
                  <a:gd name="T2" fmla="*/ 1113 w 1113"/>
                  <a:gd name="T3" fmla="*/ 17 h 169"/>
                  <a:gd name="T4" fmla="*/ 2 w 1113"/>
                  <a:gd name="T5" fmla="*/ 169 h 169"/>
                  <a:gd name="T6" fmla="*/ 0 w 1113"/>
                  <a:gd name="T7" fmla="*/ 152 h 169"/>
                  <a:gd name="T8" fmla="*/ 1111 w 1113"/>
                  <a:gd name="T9" fmla="*/ 0 h 169"/>
                </a:gdLst>
                <a:ahLst/>
                <a:cxnLst>
                  <a:cxn ang="0">
                    <a:pos x="T0" y="T1"/>
                  </a:cxn>
                  <a:cxn ang="0">
                    <a:pos x="T2" y="T3"/>
                  </a:cxn>
                  <a:cxn ang="0">
                    <a:pos x="T4" y="T5"/>
                  </a:cxn>
                  <a:cxn ang="0">
                    <a:pos x="T6" y="T7"/>
                  </a:cxn>
                  <a:cxn ang="0">
                    <a:pos x="T8" y="T9"/>
                  </a:cxn>
                </a:cxnLst>
                <a:rect l="0" t="0" r="r" b="b"/>
                <a:pathLst>
                  <a:path w="1113" h="169">
                    <a:moveTo>
                      <a:pt x="1111" y="0"/>
                    </a:moveTo>
                    <a:lnTo>
                      <a:pt x="1113" y="17"/>
                    </a:lnTo>
                    <a:lnTo>
                      <a:pt x="2" y="169"/>
                    </a:lnTo>
                    <a:lnTo>
                      <a:pt x="0" y="152"/>
                    </a:lnTo>
                    <a:lnTo>
                      <a:pt x="1111" y="0"/>
                    </a:lnTo>
                    <a:close/>
                  </a:path>
                </a:pathLst>
              </a:custGeom>
              <a:grpFill/>
              <a:ln w="31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0">
                <a:extLst>
                  <a:ext uri="{FF2B5EF4-FFF2-40B4-BE49-F238E27FC236}">
                    <a16:creationId xmlns:a16="http://schemas.microsoft.com/office/drawing/2014/main" id="{267407E2-EECB-4149-B165-E3C464B23637}"/>
                  </a:ext>
                </a:extLst>
              </p:cNvPr>
              <p:cNvSpPr>
                <a:spLocks/>
              </p:cNvSpPr>
              <p:nvPr userDrawn="1"/>
            </p:nvSpPr>
            <p:spPr bwMode="auto">
              <a:xfrm>
                <a:off x="2549525" y="1282700"/>
                <a:ext cx="395288" cy="1774825"/>
              </a:xfrm>
              <a:custGeom>
                <a:avLst/>
                <a:gdLst>
                  <a:gd name="T0" fmla="*/ 0 w 249"/>
                  <a:gd name="T1" fmla="*/ 5 h 1118"/>
                  <a:gd name="T2" fmla="*/ 15 w 249"/>
                  <a:gd name="T3" fmla="*/ 0 h 1118"/>
                  <a:gd name="T4" fmla="*/ 249 w 249"/>
                  <a:gd name="T5" fmla="*/ 1113 h 1118"/>
                  <a:gd name="T6" fmla="*/ 232 w 249"/>
                  <a:gd name="T7" fmla="*/ 1118 h 1118"/>
                  <a:gd name="T8" fmla="*/ 0 w 249"/>
                  <a:gd name="T9" fmla="*/ 5 h 1118"/>
                </a:gdLst>
                <a:ahLst/>
                <a:cxnLst>
                  <a:cxn ang="0">
                    <a:pos x="T0" y="T1"/>
                  </a:cxn>
                  <a:cxn ang="0">
                    <a:pos x="T2" y="T3"/>
                  </a:cxn>
                  <a:cxn ang="0">
                    <a:pos x="T4" y="T5"/>
                  </a:cxn>
                  <a:cxn ang="0">
                    <a:pos x="T6" y="T7"/>
                  </a:cxn>
                  <a:cxn ang="0">
                    <a:pos x="T8" y="T9"/>
                  </a:cxn>
                </a:cxnLst>
                <a:rect l="0" t="0" r="r" b="b"/>
                <a:pathLst>
                  <a:path w="249" h="1118">
                    <a:moveTo>
                      <a:pt x="0" y="5"/>
                    </a:moveTo>
                    <a:lnTo>
                      <a:pt x="15" y="0"/>
                    </a:lnTo>
                    <a:lnTo>
                      <a:pt x="249" y="1113"/>
                    </a:lnTo>
                    <a:lnTo>
                      <a:pt x="232" y="1118"/>
                    </a:lnTo>
                    <a:lnTo>
                      <a:pt x="0" y="5"/>
                    </a:lnTo>
                    <a:close/>
                  </a:path>
                </a:pathLst>
              </a:custGeom>
              <a:grpFill/>
              <a:ln w="31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1">
                <a:extLst>
                  <a:ext uri="{FF2B5EF4-FFF2-40B4-BE49-F238E27FC236}">
                    <a16:creationId xmlns:a16="http://schemas.microsoft.com/office/drawing/2014/main" id="{BD5DDA25-2F2E-453B-9BC5-1B87D3F514B2}"/>
                  </a:ext>
                </a:extLst>
              </p:cNvPr>
              <p:cNvSpPr>
                <a:spLocks/>
              </p:cNvSpPr>
              <p:nvPr userDrawn="1"/>
            </p:nvSpPr>
            <p:spPr bwMode="auto">
              <a:xfrm>
                <a:off x="2114550" y="2408238"/>
                <a:ext cx="1787525" cy="277813"/>
              </a:xfrm>
              <a:custGeom>
                <a:avLst/>
                <a:gdLst>
                  <a:gd name="T0" fmla="*/ 1121 w 1126"/>
                  <a:gd name="T1" fmla="*/ 0 h 175"/>
                  <a:gd name="T2" fmla="*/ 1126 w 1126"/>
                  <a:gd name="T3" fmla="*/ 17 h 175"/>
                  <a:gd name="T4" fmla="*/ 5 w 1126"/>
                  <a:gd name="T5" fmla="*/ 175 h 175"/>
                  <a:gd name="T6" fmla="*/ 0 w 1126"/>
                  <a:gd name="T7" fmla="*/ 157 h 175"/>
                  <a:gd name="T8" fmla="*/ 1121 w 1126"/>
                  <a:gd name="T9" fmla="*/ 0 h 175"/>
                </a:gdLst>
                <a:ahLst/>
                <a:cxnLst>
                  <a:cxn ang="0">
                    <a:pos x="T0" y="T1"/>
                  </a:cxn>
                  <a:cxn ang="0">
                    <a:pos x="T2" y="T3"/>
                  </a:cxn>
                  <a:cxn ang="0">
                    <a:pos x="T4" y="T5"/>
                  </a:cxn>
                  <a:cxn ang="0">
                    <a:pos x="T6" y="T7"/>
                  </a:cxn>
                  <a:cxn ang="0">
                    <a:pos x="T8" y="T9"/>
                  </a:cxn>
                </a:cxnLst>
                <a:rect l="0" t="0" r="r" b="b"/>
                <a:pathLst>
                  <a:path w="1126" h="175">
                    <a:moveTo>
                      <a:pt x="1121" y="0"/>
                    </a:moveTo>
                    <a:lnTo>
                      <a:pt x="1126" y="17"/>
                    </a:lnTo>
                    <a:lnTo>
                      <a:pt x="5" y="175"/>
                    </a:lnTo>
                    <a:lnTo>
                      <a:pt x="0" y="157"/>
                    </a:lnTo>
                    <a:lnTo>
                      <a:pt x="1121" y="0"/>
                    </a:lnTo>
                    <a:close/>
                  </a:path>
                </a:pathLst>
              </a:custGeom>
              <a:grpFill/>
              <a:ln w="31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pic>
        <p:nvPicPr>
          <p:cNvPr id="48" name="Picture 2" descr="C:\Users\Gayle\AppData\Local\Microsoft\Windows\INetCache\IE\6GFDV1OF\Sun_of_York.svg[1].png">
            <a:extLst>
              <a:ext uri="{FF2B5EF4-FFF2-40B4-BE49-F238E27FC236}">
                <a16:creationId xmlns:a16="http://schemas.microsoft.com/office/drawing/2014/main" id="{75CC6E18-1023-4F0B-ABAC-5476435C7882}"/>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flipH="1">
            <a:off x="94239" y="680585"/>
            <a:ext cx="2058855" cy="2117699"/>
          </a:xfrm>
          <a:prstGeom prst="rect">
            <a:avLst/>
          </a:prstGeom>
          <a:noFill/>
          <a:effectLst>
            <a:glow rad="88900">
              <a:srgbClr val="FEE25F"/>
            </a:glow>
          </a:effectLst>
          <a:extLst>
            <a:ext uri="{909E8E84-426E-40DD-AFC4-6F175D3DCCD1}">
              <a14:hiddenFill xmlns:a14="http://schemas.microsoft.com/office/drawing/2010/main">
                <a:solidFill>
                  <a:srgbClr val="FFFFFF"/>
                </a:solidFill>
              </a14:hiddenFill>
            </a:ext>
          </a:extLst>
        </p:spPr>
      </p:pic>
      <p:sp>
        <p:nvSpPr>
          <p:cNvPr id="18" name="TextBox 17"/>
          <p:cNvSpPr txBox="1"/>
          <p:nvPr userDrawn="1"/>
        </p:nvSpPr>
        <p:spPr>
          <a:xfrm>
            <a:off x="9377426" y="680585"/>
            <a:ext cx="2688116" cy="1200329"/>
          </a:xfrm>
          <a:prstGeom prst="rect">
            <a:avLst/>
          </a:prstGeom>
          <a:noFill/>
        </p:spPr>
        <p:txBody>
          <a:bodyPr wrap="square" rtlCol="0">
            <a:spAutoFit/>
          </a:bodyPr>
          <a:lstStyle/>
          <a:p>
            <a:pPr algn="ctr"/>
            <a:r>
              <a:rPr lang="en-US" baseline="0" dirty="0">
                <a:solidFill>
                  <a:srgbClr val="4472C4"/>
                </a:solidFill>
              </a:rPr>
              <a:t>Explain the flow of energy needed to listen to music through headphones. </a:t>
            </a:r>
            <a:endParaRPr lang="en-US" dirty="0">
              <a:solidFill>
                <a:srgbClr val="4472C4"/>
              </a:solidFill>
            </a:endParaRPr>
          </a:p>
        </p:txBody>
      </p:sp>
      <p:pic>
        <p:nvPicPr>
          <p:cNvPr id="4" name="Picture 3">
            <a:extLst>
              <a:ext uri="{FF2B5EF4-FFF2-40B4-BE49-F238E27FC236}">
                <a16:creationId xmlns:a16="http://schemas.microsoft.com/office/drawing/2014/main" id="{F71EE990-F14C-4767-8F29-83300D30D161}"/>
              </a:ext>
            </a:extLst>
          </p:cNvPr>
          <p:cNvPicPr>
            <a:picLocks noChangeAspect="1"/>
          </p:cNvPicPr>
          <p:nvPr userDrawn="1"/>
        </p:nvPicPr>
        <p:blipFill>
          <a:blip r:embed="rId9"/>
          <a:stretch>
            <a:fillRect/>
          </a:stretch>
        </p:blipFill>
        <p:spPr>
          <a:xfrm>
            <a:off x="94239" y="2817014"/>
            <a:ext cx="9022862" cy="2292295"/>
          </a:xfrm>
          <a:prstGeom prst="rect">
            <a:avLst/>
          </a:prstGeom>
        </p:spPr>
      </p:pic>
    </p:spTree>
    <p:extLst>
      <p:ext uri="{BB962C8B-B14F-4D97-AF65-F5344CB8AC3E}">
        <p14:creationId xmlns:p14="http://schemas.microsoft.com/office/powerpoint/2010/main" val="14367902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63BF89F-AB32-4257-A244-70E4B2E37498}"/>
              </a:ext>
            </a:extLst>
          </p:cNvPr>
          <p:cNvGraphicFramePr>
            <a:graphicFrameLocks noGrp="1"/>
          </p:cNvGraphicFramePr>
          <p:nvPr userDrawn="1">
            <p:extLst>
              <p:ext uri="{D42A27DB-BD31-4B8C-83A1-F6EECF244321}">
                <p14:modId xmlns:p14="http://schemas.microsoft.com/office/powerpoint/2010/main" val="3428186135"/>
              </p:ext>
            </p:extLst>
          </p:nvPr>
        </p:nvGraphicFramePr>
        <p:xfrm>
          <a:off x="4407277" y="152400"/>
          <a:ext cx="7712440" cy="5181600"/>
        </p:xfrm>
        <a:graphic>
          <a:graphicData uri="http://schemas.openxmlformats.org/drawingml/2006/table">
            <a:tbl>
              <a:tblPr firstRow="1" bandRow="1">
                <a:tableStyleId>{5C22544A-7EE6-4342-B048-85BDC9FD1C3A}</a:tableStyleId>
              </a:tblPr>
              <a:tblGrid>
                <a:gridCol w="1928110">
                  <a:extLst>
                    <a:ext uri="{9D8B030D-6E8A-4147-A177-3AD203B41FA5}">
                      <a16:colId xmlns:a16="http://schemas.microsoft.com/office/drawing/2014/main" val="2785824775"/>
                    </a:ext>
                  </a:extLst>
                </a:gridCol>
                <a:gridCol w="1928110">
                  <a:extLst>
                    <a:ext uri="{9D8B030D-6E8A-4147-A177-3AD203B41FA5}">
                      <a16:colId xmlns:a16="http://schemas.microsoft.com/office/drawing/2014/main" val="1439454722"/>
                    </a:ext>
                  </a:extLst>
                </a:gridCol>
                <a:gridCol w="1928110">
                  <a:extLst>
                    <a:ext uri="{9D8B030D-6E8A-4147-A177-3AD203B41FA5}">
                      <a16:colId xmlns:a16="http://schemas.microsoft.com/office/drawing/2014/main" val="429972738"/>
                    </a:ext>
                  </a:extLst>
                </a:gridCol>
                <a:gridCol w="1928110">
                  <a:extLst>
                    <a:ext uri="{9D8B030D-6E8A-4147-A177-3AD203B41FA5}">
                      <a16:colId xmlns:a16="http://schemas.microsoft.com/office/drawing/2014/main" val="1201561687"/>
                    </a:ext>
                  </a:extLst>
                </a:gridCol>
              </a:tblGrid>
              <a:tr h="518160">
                <a:tc>
                  <a:txBody>
                    <a:bodyPr/>
                    <a:lstStyle/>
                    <a:p>
                      <a:pPr algn="ctr"/>
                      <a:r>
                        <a:rPr lang="en-US" sz="1600" dirty="0"/>
                        <a:t>Object</a:t>
                      </a:r>
                    </a:p>
                  </a:txBody>
                  <a:tcPr/>
                </a:tc>
                <a:tc>
                  <a:txBody>
                    <a:bodyPr/>
                    <a:lstStyle/>
                    <a:p>
                      <a:pPr algn="ctr"/>
                      <a:r>
                        <a:rPr lang="en-US" sz="1600" dirty="0"/>
                        <a:t>Energy Type 1 </a:t>
                      </a:r>
                    </a:p>
                  </a:txBody>
                  <a:tcPr/>
                </a:tc>
                <a:tc>
                  <a:txBody>
                    <a:bodyPr/>
                    <a:lstStyle/>
                    <a:p>
                      <a:pPr algn="ctr"/>
                      <a:r>
                        <a:rPr lang="en-US" sz="1600" dirty="0"/>
                        <a:t>Energy Type 2</a:t>
                      </a:r>
                    </a:p>
                  </a:txBody>
                  <a:tcPr/>
                </a:tc>
                <a:tc>
                  <a:txBody>
                    <a:bodyPr/>
                    <a:lstStyle/>
                    <a:p>
                      <a:pPr algn="ctr"/>
                      <a:r>
                        <a:rPr lang="en-US" sz="1600" dirty="0"/>
                        <a:t>Energy Type 3</a:t>
                      </a:r>
                    </a:p>
                  </a:txBody>
                  <a:tcPr/>
                </a:tc>
                <a:extLst>
                  <a:ext uri="{0D108BD9-81ED-4DB2-BD59-A6C34878D82A}">
                    <a16:rowId xmlns:a16="http://schemas.microsoft.com/office/drawing/2014/main" val="1019374106"/>
                  </a:ext>
                </a:extLst>
              </a:tr>
              <a:tr h="518160">
                <a:tc>
                  <a:txBody>
                    <a:bodyPr/>
                    <a:lstStyle/>
                    <a:p>
                      <a:r>
                        <a:rPr lang="en-US" sz="1400" dirty="0"/>
                        <a:t>Hair Dryer (3)</a:t>
                      </a:r>
                    </a:p>
                  </a:txBody>
                  <a:tcPr/>
                </a:tc>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197666027"/>
                  </a:ext>
                </a:extLst>
              </a:tr>
              <a:tr h="518160">
                <a:tc>
                  <a:txBody>
                    <a:bodyPr/>
                    <a:lstStyle/>
                    <a:p>
                      <a:r>
                        <a:rPr lang="en-US" sz="1400" dirty="0"/>
                        <a:t>Gas Powered Car (3)</a:t>
                      </a:r>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119365748"/>
                  </a:ext>
                </a:extLst>
              </a:tr>
              <a:tr h="518160">
                <a:tc>
                  <a:txBody>
                    <a:bodyPr/>
                    <a:lstStyle/>
                    <a:p>
                      <a:r>
                        <a:rPr lang="en-US" sz="1400" dirty="0"/>
                        <a:t>Flashlight (3)</a:t>
                      </a:r>
                    </a:p>
                  </a:txBody>
                  <a:tcPr/>
                </a:tc>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529011859"/>
                  </a:ext>
                </a:extLst>
              </a:tr>
              <a:tr h="518160">
                <a:tc>
                  <a:txBody>
                    <a:bodyPr/>
                    <a:lstStyle/>
                    <a:p>
                      <a:r>
                        <a:rPr lang="en-US" sz="1400" dirty="0"/>
                        <a:t>Electric Guitar (2)</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480447461"/>
                  </a:ext>
                </a:extLst>
              </a:tr>
              <a:tr h="518160">
                <a:tc>
                  <a:txBody>
                    <a:bodyPr/>
                    <a:lstStyle/>
                    <a:p>
                      <a:r>
                        <a:rPr lang="en-US" sz="1400" dirty="0"/>
                        <a:t>Wind turbine (3)</a:t>
                      </a:r>
                    </a:p>
                  </a:txBody>
                  <a:tcPr/>
                </a:tc>
                <a:tc>
                  <a:txBody>
                    <a:bodyPr/>
                    <a:lstStyle/>
                    <a:p>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2765657649"/>
                  </a:ext>
                </a:extLst>
              </a:tr>
              <a:tr h="518160">
                <a:tc>
                  <a:txBody>
                    <a:bodyPr/>
                    <a:lstStyle/>
                    <a:p>
                      <a:r>
                        <a:rPr lang="en-US" sz="1400" dirty="0"/>
                        <a:t>Hydropower Dam (3)</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801287560"/>
                  </a:ext>
                </a:extLst>
              </a:tr>
              <a:tr h="518160">
                <a:tc>
                  <a:txBody>
                    <a:bodyPr/>
                    <a:lstStyle/>
                    <a:p>
                      <a:r>
                        <a:rPr lang="en-US" sz="1400" dirty="0"/>
                        <a:t>Photosynthesis (2)</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817762355"/>
                  </a:ext>
                </a:extLst>
              </a:tr>
              <a:tr h="518160">
                <a:tc>
                  <a:txBody>
                    <a:bodyPr/>
                    <a:lstStyle/>
                    <a:p>
                      <a:r>
                        <a:rPr lang="en-US" sz="1400" dirty="0"/>
                        <a:t>Ball rolling downhill (2)</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420802681"/>
                  </a:ext>
                </a:extLst>
              </a:tr>
              <a:tr h="518160">
                <a:tc>
                  <a:txBody>
                    <a:bodyPr/>
                    <a:lstStyle/>
                    <a:p>
                      <a:r>
                        <a:rPr lang="en-US" sz="1400" dirty="0"/>
                        <a:t>iPhone playing music (3)</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501323768"/>
                  </a:ext>
                </a:extLst>
              </a:tr>
            </a:tbl>
          </a:graphicData>
        </a:graphic>
      </p:graphicFrame>
      <p:sp>
        <p:nvSpPr>
          <p:cNvPr id="9" name="TextBox 8">
            <a:extLst>
              <a:ext uri="{FF2B5EF4-FFF2-40B4-BE49-F238E27FC236}">
                <a16:creationId xmlns:a16="http://schemas.microsoft.com/office/drawing/2014/main" id="{D989269C-3F42-4099-B89C-EAA2AF1FC4E1}"/>
              </a:ext>
            </a:extLst>
          </p:cNvPr>
          <p:cNvSpPr txBox="1"/>
          <p:nvPr userDrawn="1"/>
        </p:nvSpPr>
        <p:spPr>
          <a:xfrm>
            <a:off x="61210" y="727629"/>
            <a:ext cx="4284857" cy="2400657"/>
          </a:xfrm>
          <a:prstGeom prst="rect">
            <a:avLst/>
          </a:prstGeom>
          <a:noFill/>
        </p:spPr>
        <p:txBody>
          <a:bodyPr wrap="square" rtlCol="0">
            <a:spAutoFit/>
          </a:bodyPr>
          <a:lstStyle/>
          <a:p>
            <a:r>
              <a:rPr lang="en-US" sz="1500" dirty="0">
                <a:solidFill>
                  <a:schemeClr val="bg1"/>
                </a:solidFill>
              </a:rPr>
              <a:t>Look at the objects listed in the </a:t>
            </a:r>
            <a:br>
              <a:rPr lang="en-US" sz="1500" dirty="0">
                <a:solidFill>
                  <a:schemeClr val="bg1"/>
                </a:solidFill>
              </a:rPr>
            </a:br>
            <a:r>
              <a:rPr lang="en-US" sz="1500" dirty="0">
                <a:solidFill>
                  <a:schemeClr val="bg1"/>
                </a:solidFill>
              </a:rPr>
              <a:t>table. </a:t>
            </a:r>
            <a:r>
              <a:rPr lang="en-US" sz="1500" b="0" i="0" kern="1200" dirty="0">
                <a:solidFill>
                  <a:schemeClr val="bg1"/>
                </a:solidFill>
                <a:effectLst/>
                <a:latin typeface="+mn-lt"/>
                <a:ea typeface="+mn-ea"/>
                <a:cs typeface="+mn-cs"/>
              </a:rPr>
              <a:t>For each object listed in the </a:t>
            </a:r>
            <a:br>
              <a:rPr lang="en-US" sz="1500" b="0" i="0" kern="1200" dirty="0">
                <a:solidFill>
                  <a:schemeClr val="bg1"/>
                </a:solidFill>
                <a:effectLst/>
                <a:latin typeface="+mn-lt"/>
                <a:ea typeface="+mn-ea"/>
                <a:cs typeface="+mn-cs"/>
              </a:rPr>
            </a:br>
            <a:r>
              <a:rPr lang="en-US" sz="1500" b="0" i="0" kern="1200" dirty="0">
                <a:solidFill>
                  <a:schemeClr val="bg1"/>
                </a:solidFill>
                <a:effectLst/>
                <a:latin typeface="+mn-lt"/>
                <a:ea typeface="+mn-ea"/>
                <a:cs typeface="+mn-cs"/>
              </a:rPr>
              <a:t>table, place the energy types that </a:t>
            </a:r>
            <a:br>
              <a:rPr lang="en-US" sz="1500" b="0" i="0" kern="1200" dirty="0">
                <a:solidFill>
                  <a:schemeClr val="bg1"/>
                </a:solidFill>
                <a:effectLst/>
                <a:latin typeface="+mn-lt"/>
                <a:ea typeface="+mn-ea"/>
                <a:cs typeface="+mn-cs"/>
              </a:rPr>
            </a:br>
            <a:r>
              <a:rPr lang="en-US" sz="1500" b="0" i="0" kern="1200" dirty="0">
                <a:solidFill>
                  <a:schemeClr val="bg1"/>
                </a:solidFill>
                <a:effectLst/>
                <a:latin typeface="+mn-lt"/>
                <a:ea typeface="+mn-ea"/>
                <a:cs typeface="+mn-cs"/>
              </a:rPr>
              <a:t>will complete the transformations.  </a:t>
            </a:r>
            <a:br>
              <a:rPr lang="en-US" sz="1500" b="0" i="0" kern="1200" dirty="0">
                <a:solidFill>
                  <a:schemeClr val="bg1"/>
                </a:solidFill>
                <a:effectLst/>
                <a:latin typeface="+mn-lt"/>
                <a:ea typeface="+mn-ea"/>
                <a:cs typeface="+mn-cs"/>
              </a:rPr>
            </a:br>
            <a:r>
              <a:rPr lang="en-US" sz="1500" b="0" i="0" kern="1200" dirty="0">
                <a:solidFill>
                  <a:schemeClr val="bg1"/>
                </a:solidFill>
                <a:effectLst/>
                <a:latin typeface="+mn-lt"/>
                <a:ea typeface="+mn-ea"/>
                <a:cs typeface="+mn-cs"/>
              </a:rPr>
              <a:t>The first one has been done for you. </a:t>
            </a:r>
          </a:p>
          <a:p>
            <a:endParaRPr lang="en-US" sz="1500" b="0" i="0" kern="1200" dirty="0">
              <a:solidFill>
                <a:schemeClr val="bg1"/>
              </a:solidFill>
              <a:effectLst/>
              <a:latin typeface="+mn-lt"/>
              <a:ea typeface="+mn-ea"/>
              <a:cs typeface="+mn-cs"/>
            </a:endParaRPr>
          </a:p>
          <a:p>
            <a:r>
              <a:rPr lang="en-US" sz="1500" b="0" i="0" kern="1200" dirty="0">
                <a:solidFill>
                  <a:schemeClr val="bg1"/>
                </a:solidFill>
                <a:effectLst/>
                <a:latin typeface="+mn-lt"/>
                <a:ea typeface="+mn-ea"/>
                <a:cs typeface="+mn-cs"/>
              </a:rPr>
              <a:t>The number after the object represents the number of expected transformations.  You will not need to use every card. There is more then one card in each pile.  </a:t>
            </a:r>
            <a:endParaRPr lang="en-US" sz="1500" dirty="0">
              <a:solidFill>
                <a:schemeClr val="bg1"/>
              </a:solidFill>
            </a:endParaRPr>
          </a:p>
        </p:txBody>
      </p:sp>
      <p:sp>
        <p:nvSpPr>
          <p:cNvPr id="5" name="Rectangle 4">
            <a:extLst>
              <a:ext uri="{FF2B5EF4-FFF2-40B4-BE49-F238E27FC236}">
                <a16:creationId xmlns:a16="http://schemas.microsoft.com/office/drawing/2014/main" id="{4F01E44E-3B73-4E92-B91A-2E71561A45A9}"/>
              </a:ext>
            </a:extLst>
          </p:cNvPr>
          <p:cNvSpPr/>
          <p:nvPr userDrawn="1"/>
        </p:nvSpPr>
        <p:spPr>
          <a:xfrm>
            <a:off x="8317043" y="727629"/>
            <a:ext cx="1813810" cy="36725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Thermal</a:t>
            </a:r>
          </a:p>
        </p:txBody>
      </p:sp>
      <p:sp>
        <p:nvSpPr>
          <p:cNvPr id="6" name="Rectangle 5">
            <a:extLst>
              <a:ext uri="{FF2B5EF4-FFF2-40B4-BE49-F238E27FC236}">
                <a16:creationId xmlns:a16="http://schemas.microsoft.com/office/drawing/2014/main" id="{6CA84ABC-9328-48BE-8BEC-1C7CC37A703B}"/>
              </a:ext>
            </a:extLst>
          </p:cNvPr>
          <p:cNvSpPr/>
          <p:nvPr userDrawn="1"/>
        </p:nvSpPr>
        <p:spPr>
          <a:xfrm>
            <a:off x="10253273" y="727629"/>
            <a:ext cx="1813810" cy="36725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Radiant</a:t>
            </a:r>
          </a:p>
        </p:txBody>
      </p:sp>
      <p:sp>
        <p:nvSpPr>
          <p:cNvPr id="7" name="Rectangle 6">
            <a:extLst>
              <a:ext uri="{FF2B5EF4-FFF2-40B4-BE49-F238E27FC236}">
                <a16:creationId xmlns:a16="http://schemas.microsoft.com/office/drawing/2014/main" id="{766F461B-B1B4-4E70-9D24-34F51992AE41}"/>
              </a:ext>
            </a:extLst>
          </p:cNvPr>
          <p:cNvSpPr/>
          <p:nvPr userDrawn="1"/>
        </p:nvSpPr>
        <p:spPr>
          <a:xfrm>
            <a:off x="6380813" y="727630"/>
            <a:ext cx="1813810" cy="36725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Electrical</a:t>
            </a:r>
          </a:p>
        </p:txBody>
      </p:sp>
      <p:pic>
        <p:nvPicPr>
          <p:cNvPr id="8" name="Picture 7">
            <a:extLst>
              <a:ext uri="{FF2B5EF4-FFF2-40B4-BE49-F238E27FC236}">
                <a16:creationId xmlns:a16="http://schemas.microsoft.com/office/drawing/2014/main" id="{9E0DEC02-DD33-E146-B739-015779276F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10188" y="759713"/>
            <a:ext cx="640080" cy="640080"/>
          </a:xfrm>
          <a:prstGeom prst="rect">
            <a:avLst/>
          </a:prstGeom>
        </p:spPr>
      </p:pic>
    </p:spTree>
    <p:extLst>
      <p:ext uri="{BB962C8B-B14F-4D97-AF65-F5344CB8AC3E}">
        <p14:creationId xmlns:p14="http://schemas.microsoft.com/office/powerpoint/2010/main" val="42132323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alphaModFix amt="40000"/>
            <a:lum/>
          </a:blip>
          <a:srcRect/>
          <a:tile tx="0" ty="0" sx="100000" sy="100000" flip="none" algn="tl"/>
        </a:blipFill>
        <a:effectLst/>
      </p:bgPr>
    </p:bg>
    <p:spTree>
      <p:nvGrpSpPr>
        <p:cNvPr id="1" name=""/>
        <p:cNvGrpSpPr/>
        <p:nvPr/>
      </p:nvGrpSpPr>
      <p:grpSpPr>
        <a:xfrm>
          <a:off x="0" y="0"/>
          <a:ext cx="0" cy="0"/>
          <a:chOff x="0" y="0"/>
          <a:chExt cx="0" cy="0"/>
        </a:xfrm>
      </p:grpSpPr>
      <p:sp>
        <p:nvSpPr>
          <p:cNvPr id="2" name="Content Placeholder 2"/>
          <p:cNvSpPr txBox="1">
            <a:spLocks/>
          </p:cNvSpPr>
          <p:nvPr userDrawn="1"/>
        </p:nvSpPr>
        <p:spPr>
          <a:xfrm>
            <a:off x="367323" y="1278577"/>
            <a:ext cx="3573858" cy="1400383"/>
          </a:xfrm>
          <a:prstGeom prst="rect">
            <a:avLst/>
          </a:prstGeom>
        </p:spPr>
        <p:txBody>
          <a:bodyPr vert="horz" wrap="square" lIns="91440" tIns="45720" rIns="91440" bIns="45720" rtlCol="0">
            <a:sp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Define nonrenewable</a:t>
            </a:r>
          </a:p>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What does it mean if something is nonrenewable?</a:t>
            </a:r>
          </a:p>
        </p:txBody>
      </p:sp>
      <p:sp>
        <p:nvSpPr>
          <p:cNvPr id="8" name="TextBox 7">
            <a:extLst>
              <a:ext uri="{FF2B5EF4-FFF2-40B4-BE49-F238E27FC236}">
                <a16:creationId xmlns:a16="http://schemas.microsoft.com/office/drawing/2014/main" id="{A2E10BD0-5958-475B-8474-08ADD4820A30}"/>
              </a:ext>
            </a:extLst>
          </p:cNvPr>
          <p:cNvSpPr txBox="1"/>
          <p:nvPr userDrawn="1"/>
        </p:nvSpPr>
        <p:spPr>
          <a:xfrm>
            <a:off x="4602484" y="683517"/>
            <a:ext cx="730213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Look around you (classroom, living room, backyard.)  List things you can name that are nonrenewable or come from something that is nonrenewable?  </a:t>
            </a:r>
          </a:p>
        </p:txBody>
      </p:sp>
    </p:spTree>
    <p:extLst>
      <p:ext uri="{BB962C8B-B14F-4D97-AF65-F5344CB8AC3E}">
        <p14:creationId xmlns:p14="http://schemas.microsoft.com/office/powerpoint/2010/main" val="12643778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Custom Layout">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9F5323-AA2A-458A-A713-EBDDD482CE64}"/>
              </a:ext>
            </a:extLst>
          </p:cNvPr>
          <p:cNvSpPr txBox="1"/>
          <p:nvPr userDrawn="1"/>
        </p:nvSpPr>
        <p:spPr>
          <a:xfrm>
            <a:off x="26124" y="731476"/>
            <a:ext cx="4266109" cy="2904770"/>
          </a:xfrm>
          <a:prstGeom prst="rect">
            <a:avLst/>
          </a:prstGeom>
          <a:noFill/>
        </p:spPr>
        <p:txBody>
          <a:bodyPr wrap="square">
            <a:spAutoFit/>
          </a:bodyPr>
          <a:lstStyle/>
          <a:p>
            <a:pPr marL="210312" marR="0" lvl="0" indent="-210312" algn="ctr"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Let’s debate</a:t>
            </a:r>
          </a:p>
          <a:p>
            <a:pPr marL="0" marR="0" lvl="0" indent="0" algn="ctr"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Choose a partner.</a:t>
            </a:r>
          </a:p>
          <a:p>
            <a:pPr marL="0" marR="0" lvl="0" indent="0" algn="ctr"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One person is a miner and the other is a representative from the EPA (Environmental Protection Agency.)</a:t>
            </a:r>
          </a:p>
          <a:p>
            <a:pPr marL="0" marR="0" lvl="0" indent="0" algn="ctr"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Use what you have learned to support your position. Use the next slide to record your argument.</a:t>
            </a:r>
          </a:p>
        </p:txBody>
      </p:sp>
      <p:pic>
        <p:nvPicPr>
          <p:cNvPr id="7" name="Picture 6" descr="A close up of a logo&#10;&#10;Description automatically generated">
            <a:extLst>
              <a:ext uri="{FF2B5EF4-FFF2-40B4-BE49-F238E27FC236}">
                <a16:creationId xmlns:a16="http://schemas.microsoft.com/office/drawing/2014/main" id="{8D6FB45F-0D02-4414-AD6E-04FE60215030}"/>
              </a:ext>
            </a:extLst>
          </p:cNvPr>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a:off x="1390772" y="3636246"/>
            <a:ext cx="1536812" cy="1299687"/>
          </a:xfrm>
          <a:prstGeom prst="rect">
            <a:avLst/>
          </a:prstGeom>
        </p:spPr>
      </p:pic>
      <p:sp>
        <p:nvSpPr>
          <p:cNvPr id="9" name="TextBox 8">
            <a:extLst>
              <a:ext uri="{FF2B5EF4-FFF2-40B4-BE49-F238E27FC236}">
                <a16:creationId xmlns:a16="http://schemas.microsoft.com/office/drawing/2014/main" id="{A447D93D-B7E2-4D6E-AF77-CF9CB22ACDC4}"/>
              </a:ext>
            </a:extLst>
          </p:cNvPr>
          <p:cNvSpPr txBox="1"/>
          <p:nvPr userDrawn="1"/>
        </p:nvSpPr>
        <p:spPr>
          <a:xfrm>
            <a:off x="4500152" y="674365"/>
            <a:ext cx="3657600" cy="4543473"/>
          </a:xfrm>
          <a:prstGeom prst="rect">
            <a:avLst/>
          </a:prstGeom>
          <a:solidFill>
            <a:schemeClr val="bg1"/>
          </a:solidFill>
        </p:spPr>
        <p:txBody>
          <a:bodyPr wrap="square" tIns="182880">
            <a:noAutofit/>
          </a:bodyPr>
          <a:lstStyle/>
          <a:p>
            <a:r>
              <a:rPr lang="en-US" sz="1800" dirty="0">
                <a:latin typeface="+mj-lt"/>
              </a:rPr>
              <a:t>Position 1:</a:t>
            </a:r>
          </a:p>
          <a:p>
            <a:r>
              <a:rPr lang="en-US" sz="1800" u="sng" dirty="0">
                <a:latin typeface="+mj-lt"/>
              </a:rPr>
              <a:t>The Miner					</a:t>
            </a:r>
          </a:p>
          <a:p>
            <a:endParaRPr lang="en-US" sz="1800" dirty="0">
              <a:latin typeface="+mj-lt"/>
            </a:endParaRPr>
          </a:p>
          <a:p>
            <a:pPr>
              <a:spcBef>
                <a:spcPts val="600"/>
              </a:spcBef>
            </a:pPr>
            <a:r>
              <a:rPr lang="en-US" sz="1600" dirty="0">
                <a:latin typeface="+mj-lt"/>
              </a:rPr>
              <a:t>You come from three generations of miners.  The coal mine you are working for is about to close because the EPA discovered it is contaminating the river with toxic chemicals.  You don’t have any skills other than mining.  </a:t>
            </a:r>
          </a:p>
          <a:p>
            <a:pPr>
              <a:spcBef>
                <a:spcPts val="600"/>
              </a:spcBef>
            </a:pPr>
            <a:r>
              <a:rPr lang="en-US" sz="1600" dirty="0">
                <a:latin typeface="+mj-lt"/>
              </a:rPr>
              <a:t>How will you support your family?  </a:t>
            </a:r>
          </a:p>
          <a:p>
            <a:pPr>
              <a:spcBef>
                <a:spcPts val="600"/>
              </a:spcBef>
            </a:pPr>
            <a:r>
              <a:rPr lang="en-US" sz="1600" dirty="0">
                <a:latin typeface="+mj-lt"/>
              </a:rPr>
              <a:t>Can you convince the EPA representative to keep the mine open?</a:t>
            </a:r>
          </a:p>
        </p:txBody>
      </p:sp>
      <p:sp>
        <p:nvSpPr>
          <p:cNvPr id="11" name="TextBox 10">
            <a:extLst>
              <a:ext uri="{FF2B5EF4-FFF2-40B4-BE49-F238E27FC236}">
                <a16:creationId xmlns:a16="http://schemas.microsoft.com/office/drawing/2014/main" id="{EAFB973F-E7CA-453E-B773-5C1AE6D18912}"/>
              </a:ext>
            </a:extLst>
          </p:cNvPr>
          <p:cNvSpPr txBox="1"/>
          <p:nvPr userDrawn="1"/>
        </p:nvSpPr>
        <p:spPr>
          <a:xfrm>
            <a:off x="8429892" y="674365"/>
            <a:ext cx="3657600" cy="4543473"/>
          </a:xfrm>
          <a:prstGeom prst="rect">
            <a:avLst/>
          </a:prstGeom>
          <a:solidFill>
            <a:schemeClr val="bg1"/>
          </a:solidFill>
        </p:spPr>
        <p:txBody>
          <a:bodyPr wrap="square" tIns="182880">
            <a:noAutofit/>
          </a:bodyPr>
          <a:lstStyle/>
          <a:p>
            <a:r>
              <a:rPr lang="en-US" sz="1800" dirty="0">
                <a:latin typeface="+mj-lt"/>
              </a:rPr>
              <a:t>Position 2:</a:t>
            </a:r>
          </a:p>
          <a:p>
            <a:r>
              <a:rPr lang="en-US" sz="1800" u="sng" dirty="0">
                <a:latin typeface="+mj-lt"/>
              </a:rPr>
              <a:t>The EPA Representative		 </a:t>
            </a:r>
          </a:p>
          <a:p>
            <a:endParaRPr lang="en-US" sz="1800" dirty="0">
              <a:latin typeface="+mj-lt"/>
            </a:endParaRPr>
          </a:p>
          <a:p>
            <a:pPr>
              <a:spcBef>
                <a:spcPts val="600"/>
              </a:spcBef>
            </a:pPr>
            <a:r>
              <a:rPr lang="en-US" sz="1600" dirty="0">
                <a:latin typeface="+mj-lt"/>
              </a:rPr>
              <a:t>You have to confront the miner.  How will you break it to them that they are about to lose their job and probably their way of life?  </a:t>
            </a:r>
          </a:p>
          <a:p>
            <a:pPr>
              <a:spcBef>
                <a:spcPts val="600"/>
              </a:spcBef>
            </a:pPr>
            <a:r>
              <a:rPr lang="en-US" sz="1600" dirty="0">
                <a:latin typeface="+mj-lt"/>
              </a:rPr>
              <a:t>What suggestion do you have for the miner as they move through this difficult time?  </a:t>
            </a:r>
          </a:p>
          <a:p>
            <a:pPr>
              <a:spcBef>
                <a:spcPts val="600"/>
              </a:spcBef>
            </a:pPr>
            <a:r>
              <a:rPr lang="en-US" sz="1600" dirty="0">
                <a:latin typeface="+mj-lt"/>
              </a:rPr>
              <a:t>What opportunities can you provide for them to support their family?</a:t>
            </a:r>
          </a:p>
          <a:p>
            <a:pPr>
              <a:spcBef>
                <a:spcPts val="0"/>
              </a:spcBef>
            </a:pPr>
            <a:endParaRPr lang="en-US" sz="1600" dirty="0">
              <a:latin typeface="+mj-lt"/>
            </a:endParaRPr>
          </a:p>
        </p:txBody>
      </p:sp>
    </p:spTree>
    <p:extLst>
      <p:ext uri="{BB962C8B-B14F-4D97-AF65-F5344CB8AC3E}">
        <p14:creationId xmlns:p14="http://schemas.microsoft.com/office/powerpoint/2010/main" val="34552265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Custom Layout">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9F5323-AA2A-458A-A713-EBDDD482CE64}"/>
              </a:ext>
            </a:extLst>
          </p:cNvPr>
          <p:cNvSpPr txBox="1"/>
          <p:nvPr userDrawn="1"/>
        </p:nvSpPr>
        <p:spPr>
          <a:xfrm>
            <a:off x="209007" y="731476"/>
            <a:ext cx="3875314" cy="1585049"/>
          </a:xfrm>
          <a:prstGeom prst="rect">
            <a:avLst/>
          </a:prstGeom>
          <a:noFill/>
        </p:spPr>
        <p:txBody>
          <a:bodyPr wrap="square">
            <a:spAutoFit/>
          </a:bodyPr>
          <a:lstStyle/>
          <a:p>
            <a:pPr marL="210312" marR="0" lvl="0" indent="-210312"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Let’s debate</a:t>
            </a:r>
          </a:p>
          <a:p>
            <a:pPr marL="0" marR="0" lvl="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Use what you have learned to support your position. Record your argument in the space to the right.</a:t>
            </a:r>
          </a:p>
        </p:txBody>
      </p:sp>
      <p:pic>
        <p:nvPicPr>
          <p:cNvPr id="7" name="Picture 6" descr="A close up of a logo&#10;&#10;Description automatically generated">
            <a:extLst>
              <a:ext uri="{FF2B5EF4-FFF2-40B4-BE49-F238E27FC236}">
                <a16:creationId xmlns:a16="http://schemas.microsoft.com/office/drawing/2014/main" id="{8D6FB45F-0D02-4414-AD6E-04FE60215030}"/>
              </a:ext>
            </a:extLst>
          </p:cNvPr>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a:off x="1378258" y="3636797"/>
            <a:ext cx="1536812" cy="1299687"/>
          </a:xfrm>
          <a:prstGeom prst="rect">
            <a:avLst/>
          </a:prstGeom>
        </p:spPr>
      </p:pic>
    </p:spTree>
    <p:extLst>
      <p:ext uri="{BB962C8B-B14F-4D97-AF65-F5344CB8AC3E}">
        <p14:creationId xmlns:p14="http://schemas.microsoft.com/office/powerpoint/2010/main" val="17223251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5_Custom Layout">
    <p:bg>
      <p:bgPr>
        <a:blipFill>
          <a:blip r:embed="rId2">
            <a:alphaModFix amt="50000"/>
          </a:blip>
          <a:tile tx="0" ty="0" sx="100000" sy="100000" flip="none" algn="tl"/>
        </a:blipFill>
        <a:effectLst/>
      </p:bgPr>
    </p:bg>
    <p:spTree>
      <p:nvGrpSpPr>
        <p:cNvPr id="1" name=""/>
        <p:cNvGrpSpPr/>
        <p:nvPr/>
      </p:nvGrpSpPr>
      <p:grpSpPr>
        <a:xfrm>
          <a:off x="0" y="0"/>
          <a:ext cx="0" cy="0"/>
          <a:chOff x="0" y="0"/>
          <a:chExt cx="0" cy="0"/>
        </a:xfrm>
      </p:grpSpPr>
      <p:sp>
        <p:nvSpPr>
          <p:cNvPr id="2" name="Content Placeholder 2"/>
          <p:cNvSpPr txBox="1">
            <a:spLocks/>
          </p:cNvSpPr>
          <p:nvPr userDrawn="1"/>
        </p:nvSpPr>
        <p:spPr>
          <a:xfrm>
            <a:off x="8792" y="734027"/>
            <a:ext cx="4284538" cy="1089529"/>
          </a:xfrm>
          <a:prstGeom prst="rect">
            <a:avLst/>
          </a:prstGeom>
        </p:spPr>
        <p:txBody>
          <a:bodyPr vert="horz" wrap="square" lIns="91440" tIns="45720" rIns="91440" bIns="45720" rtlCol="0">
            <a:sp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210312" marR="0" lvl="0" indent="-210312" algn="ctr"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	</a:t>
            </a:r>
            <a:r>
              <a:rPr kumimoji="0" lang="en-US" sz="1800" b="0" i="1"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Make a list of where you would find coal, oil and natural gas being used.  Which list can you make the longest?</a:t>
            </a:r>
            <a:endPar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endParaRPr>
          </a:p>
        </p:txBody>
      </p:sp>
      <p:pic>
        <p:nvPicPr>
          <p:cNvPr id="6" name="Picture 2" descr="http://cdn2.business2community.com/wp-content/uploads/2014/04/Checklist.drop_-e1395970262826.jpg"/>
          <p:cNvPicPr>
            <a:picLocks noChangeAspect="1" noChangeArrowheads="1"/>
          </p:cNvPicPr>
          <p:nvPr userDrawn="1"/>
        </p:nvPicPr>
        <p:blipFill>
          <a:blip r:embed="rId3" cstate="print">
            <a:duotone>
              <a:schemeClr val="accent1">
                <a:shade val="45000"/>
                <a:satMod val="135000"/>
              </a:schemeClr>
              <a:prstClr val="white"/>
            </a:duotone>
          </a:blip>
          <a:srcRect/>
          <a:stretch>
            <a:fillRect/>
          </a:stretch>
        </p:blipFill>
        <p:spPr bwMode="auto">
          <a:xfrm>
            <a:off x="753074" y="1974138"/>
            <a:ext cx="2795973" cy="2795973"/>
          </a:xfrm>
          <a:prstGeom prst="rect">
            <a:avLst/>
          </a:prstGeom>
          <a:noFill/>
        </p:spPr>
      </p:pic>
      <p:graphicFrame>
        <p:nvGraphicFramePr>
          <p:cNvPr id="3" name="Table 3">
            <a:extLst>
              <a:ext uri="{FF2B5EF4-FFF2-40B4-BE49-F238E27FC236}">
                <a16:creationId xmlns:a16="http://schemas.microsoft.com/office/drawing/2014/main" id="{3591060B-C997-4043-8889-C2AE01881B82}"/>
              </a:ext>
            </a:extLst>
          </p:cNvPr>
          <p:cNvGraphicFramePr>
            <a:graphicFrameLocks noGrp="1"/>
          </p:cNvGraphicFramePr>
          <p:nvPr userDrawn="1">
            <p:extLst>
              <p:ext uri="{D42A27DB-BD31-4B8C-83A1-F6EECF244321}">
                <p14:modId xmlns:p14="http://schemas.microsoft.com/office/powerpoint/2010/main" val="792879103"/>
              </p:ext>
            </p:extLst>
          </p:nvPr>
        </p:nvGraphicFramePr>
        <p:xfrm>
          <a:off x="4589417" y="887306"/>
          <a:ext cx="7373253" cy="4302760"/>
        </p:xfrm>
        <a:graphic>
          <a:graphicData uri="http://schemas.openxmlformats.org/drawingml/2006/table">
            <a:tbl>
              <a:tblPr firstRow="1" bandRow="1">
                <a:tableStyleId>{5940675A-B579-460E-94D1-54222C63F5DA}</a:tableStyleId>
              </a:tblPr>
              <a:tblGrid>
                <a:gridCol w="2457751">
                  <a:extLst>
                    <a:ext uri="{9D8B030D-6E8A-4147-A177-3AD203B41FA5}">
                      <a16:colId xmlns:a16="http://schemas.microsoft.com/office/drawing/2014/main" val="977574291"/>
                    </a:ext>
                  </a:extLst>
                </a:gridCol>
                <a:gridCol w="2457751">
                  <a:extLst>
                    <a:ext uri="{9D8B030D-6E8A-4147-A177-3AD203B41FA5}">
                      <a16:colId xmlns:a16="http://schemas.microsoft.com/office/drawing/2014/main" val="1628725512"/>
                    </a:ext>
                  </a:extLst>
                </a:gridCol>
                <a:gridCol w="2457751">
                  <a:extLst>
                    <a:ext uri="{9D8B030D-6E8A-4147-A177-3AD203B41FA5}">
                      <a16:colId xmlns:a16="http://schemas.microsoft.com/office/drawing/2014/main" val="2420983831"/>
                    </a:ext>
                  </a:extLst>
                </a:gridCol>
              </a:tblGrid>
              <a:tr h="370840">
                <a:tc>
                  <a:txBody>
                    <a:bodyPr/>
                    <a:lstStyle/>
                    <a:p>
                      <a:pPr algn="ctr"/>
                      <a:r>
                        <a:rPr lang="en-US" dirty="0">
                          <a:solidFill>
                            <a:schemeClr val="bg1"/>
                          </a:solidFill>
                        </a:rPr>
                        <a:t>COAL</a:t>
                      </a:r>
                    </a:p>
                  </a:txBody>
                  <a:tcPr>
                    <a:solidFill>
                      <a:schemeClr val="accent2"/>
                    </a:solidFill>
                  </a:tcPr>
                </a:tc>
                <a:tc>
                  <a:txBody>
                    <a:bodyPr/>
                    <a:lstStyle/>
                    <a:p>
                      <a:pPr algn="ctr"/>
                      <a:r>
                        <a:rPr lang="en-US" dirty="0">
                          <a:solidFill>
                            <a:schemeClr val="bg1"/>
                          </a:solidFill>
                        </a:rPr>
                        <a:t>OIL</a:t>
                      </a:r>
                    </a:p>
                  </a:txBody>
                  <a:tcPr>
                    <a:solidFill>
                      <a:schemeClr val="accent2"/>
                    </a:solidFill>
                  </a:tcPr>
                </a:tc>
                <a:tc>
                  <a:txBody>
                    <a:bodyPr/>
                    <a:lstStyle/>
                    <a:p>
                      <a:pPr algn="ctr"/>
                      <a:r>
                        <a:rPr lang="en-US" dirty="0">
                          <a:solidFill>
                            <a:schemeClr val="bg1"/>
                          </a:solidFill>
                        </a:rPr>
                        <a:t>NATURAL GAS</a:t>
                      </a:r>
                    </a:p>
                  </a:txBody>
                  <a:tcPr>
                    <a:solidFill>
                      <a:schemeClr val="accent2"/>
                    </a:solidFill>
                  </a:tcPr>
                </a:tc>
                <a:extLst>
                  <a:ext uri="{0D108BD9-81ED-4DB2-BD59-A6C34878D82A}">
                    <a16:rowId xmlns:a16="http://schemas.microsoft.com/office/drawing/2014/main" val="3043436025"/>
                  </a:ext>
                </a:extLst>
              </a:tr>
              <a:tr h="370840">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587314476"/>
                  </a:ext>
                </a:extLst>
              </a:tr>
            </a:tbl>
          </a:graphicData>
        </a:graphic>
      </p:graphicFrame>
    </p:spTree>
    <p:extLst>
      <p:ext uri="{BB962C8B-B14F-4D97-AF65-F5344CB8AC3E}">
        <p14:creationId xmlns:p14="http://schemas.microsoft.com/office/powerpoint/2010/main" val="10800226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99F403-1838-4C99-9BB9-91C17843FA6C}"/>
              </a:ext>
            </a:extLst>
          </p:cNvPr>
          <p:cNvSpPr txBox="1"/>
          <p:nvPr userDrawn="1"/>
        </p:nvSpPr>
        <p:spPr>
          <a:xfrm>
            <a:off x="113210" y="740223"/>
            <a:ext cx="3683726" cy="1169551"/>
          </a:xfrm>
          <a:prstGeom prst="rect">
            <a:avLst/>
          </a:prstGeom>
          <a:noFill/>
        </p:spPr>
        <p:txBody>
          <a:bodyPr wrap="square" rtlCol="0">
            <a:spAutoFit/>
          </a:bodyPr>
          <a:lstStyle/>
          <a:p>
            <a:pPr algn="ctr"/>
            <a:r>
              <a:rPr lang="en-US" sz="1400" dirty="0">
                <a:solidFill>
                  <a:schemeClr val="tx1"/>
                </a:solidFill>
              </a:rPr>
              <a:t>Complete the chart for </a:t>
            </a:r>
          </a:p>
          <a:p>
            <a:pPr algn="ctr"/>
            <a:r>
              <a:rPr lang="en-US" sz="1400" dirty="0">
                <a:solidFill>
                  <a:schemeClr val="tx1"/>
                </a:solidFill>
              </a:rPr>
              <a:t>“Different Energy Forms.” </a:t>
            </a:r>
          </a:p>
          <a:p>
            <a:pPr algn="ctr"/>
            <a:endParaRPr lang="en-US" sz="1400" dirty="0">
              <a:solidFill>
                <a:schemeClr val="tx1"/>
              </a:solidFill>
            </a:endParaRPr>
          </a:p>
          <a:p>
            <a:pPr algn="ctr"/>
            <a:r>
              <a:rPr lang="en-US" sz="1400" dirty="0">
                <a:solidFill>
                  <a:schemeClr val="tx1"/>
                </a:solidFill>
              </a:rPr>
              <a:t>Click on and drag the cards to their correct positions. </a:t>
            </a:r>
          </a:p>
        </p:txBody>
      </p:sp>
      <p:pic>
        <p:nvPicPr>
          <p:cNvPr id="26" name="Picture 25" descr="A picture containing drawing&#10;&#10;Description automatically generated">
            <a:extLst>
              <a:ext uri="{FF2B5EF4-FFF2-40B4-BE49-F238E27FC236}">
                <a16:creationId xmlns:a16="http://schemas.microsoft.com/office/drawing/2014/main" id="{61FFB0C1-B297-46C4-9A21-BB8CC418EC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79255" y="809886"/>
            <a:ext cx="614069" cy="612648"/>
          </a:xfrm>
          <a:prstGeom prst="rect">
            <a:avLst/>
          </a:prstGeom>
        </p:spPr>
      </p:pic>
      <p:pic>
        <p:nvPicPr>
          <p:cNvPr id="5" name="Picture 4">
            <a:extLst>
              <a:ext uri="{FF2B5EF4-FFF2-40B4-BE49-F238E27FC236}">
                <a16:creationId xmlns:a16="http://schemas.microsoft.com/office/drawing/2014/main" id="{B0FB4EB5-4B1A-4C52-B0FA-0862AAFC4BCF}"/>
              </a:ext>
            </a:extLst>
          </p:cNvPr>
          <p:cNvPicPr>
            <a:picLocks noChangeAspect="1"/>
          </p:cNvPicPr>
          <p:nvPr userDrawn="1"/>
        </p:nvPicPr>
        <p:blipFill>
          <a:blip r:embed="rId4"/>
          <a:stretch>
            <a:fillRect/>
          </a:stretch>
        </p:blipFill>
        <p:spPr>
          <a:xfrm>
            <a:off x="4822500" y="1074353"/>
            <a:ext cx="7145131" cy="4066384"/>
          </a:xfrm>
          <a:prstGeom prst="rect">
            <a:avLst/>
          </a:prstGeom>
        </p:spPr>
      </p:pic>
      <p:sp>
        <p:nvSpPr>
          <p:cNvPr id="6" name="Rectangle 5">
            <a:extLst>
              <a:ext uri="{FF2B5EF4-FFF2-40B4-BE49-F238E27FC236}">
                <a16:creationId xmlns:a16="http://schemas.microsoft.com/office/drawing/2014/main" id="{D1717705-9B71-43DB-9C94-DB6EEF7A0411}"/>
              </a:ext>
            </a:extLst>
          </p:cNvPr>
          <p:cNvSpPr/>
          <p:nvPr userDrawn="1"/>
        </p:nvSpPr>
        <p:spPr>
          <a:xfrm>
            <a:off x="10359233" y="2580337"/>
            <a:ext cx="1492248" cy="111287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Verdana"/>
                <a:ea typeface="+mn-ea"/>
                <a:cs typeface="+mn-cs"/>
              </a:rPr>
              <a:t>-Low Pollution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Verdana"/>
                <a:ea typeface="+mn-ea"/>
                <a:cs typeface="+mn-cs"/>
              </a:rPr>
              <a:t>-Reliable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solidFill>
                  <a:prstClr val="black"/>
                </a:solidFill>
                <a:latin typeface="Verdana"/>
              </a:rPr>
              <a:t>-Low cost to produce electricity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solidFill>
                  <a:prstClr val="black"/>
                </a:solidFill>
                <a:latin typeface="Verdana"/>
              </a:rPr>
              <a:t>-Little fission material needed to produce a lot of energy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Verdana"/>
                <a:ea typeface="+mn-ea"/>
                <a:cs typeface="+mn-cs"/>
              </a:rPr>
              <a:t>-</a:t>
            </a:r>
            <a:r>
              <a:rPr lang="en-US" sz="900" dirty="0">
                <a:solidFill>
                  <a:prstClr val="black"/>
                </a:solidFill>
                <a:latin typeface="Verdana"/>
              </a:rPr>
              <a:t>Easily transported</a:t>
            </a:r>
            <a:endParaRPr kumimoji="0" lang="en-US"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7" name="Rectangle 6">
            <a:extLst>
              <a:ext uri="{FF2B5EF4-FFF2-40B4-BE49-F238E27FC236}">
                <a16:creationId xmlns:a16="http://schemas.microsoft.com/office/drawing/2014/main" id="{578EC2E9-9C8A-4247-A6FA-89645358BDD0}"/>
              </a:ext>
            </a:extLst>
          </p:cNvPr>
          <p:cNvSpPr/>
          <p:nvPr userDrawn="1"/>
        </p:nvSpPr>
        <p:spPr>
          <a:xfrm>
            <a:off x="10363188" y="3903894"/>
            <a:ext cx="1481469" cy="1112874"/>
          </a:xfrm>
          <a:prstGeom prst="rect">
            <a:avLst/>
          </a:prstGeom>
          <a:solidFill>
            <a:schemeClr val="tx2">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Disadvantages</a:t>
            </a:r>
          </a:p>
        </p:txBody>
      </p:sp>
    </p:spTree>
    <p:extLst>
      <p:ext uri="{BB962C8B-B14F-4D97-AF65-F5344CB8AC3E}">
        <p14:creationId xmlns:p14="http://schemas.microsoft.com/office/powerpoint/2010/main" val="14845800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Content Placeholder 2"/>
          <p:cNvSpPr txBox="1">
            <a:spLocks/>
          </p:cNvSpPr>
          <p:nvPr userDrawn="1"/>
        </p:nvSpPr>
        <p:spPr>
          <a:xfrm>
            <a:off x="205740" y="4460963"/>
            <a:ext cx="4114800" cy="495501"/>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1"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t>ROYGBIV will help you recall the colors in the visible light spectrum.</a:t>
            </a:r>
          </a:p>
        </p:txBody>
      </p:sp>
      <p:sp>
        <p:nvSpPr>
          <p:cNvPr id="2" name="Rectangle 1">
            <a:extLst>
              <a:ext uri="{FF2B5EF4-FFF2-40B4-BE49-F238E27FC236}">
                <a16:creationId xmlns:a16="http://schemas.microsoft.com/office/drawing/2014/main" id="{11417418-CE53-7D4E-BEE1-1AFB3F221C1B}"/>
              </a:ext>
            </a:extLst>
          </p:cNvPr>
          <p:cNvSpPr/>
          <p:nvPr userDrawn="1"/>
        </p:nvSpPr>
        <p:spPr>
          <a:xfrm>
            <a:off x="205740" y="2109355"/>
            <a:ext cx="3874770" cy="22436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pic>
        <p:nvPicPr>
          <p:cNvPr id="19" name="Picture 18">
            <a:extLst>
              <a:ext uri="{FF2B5EF4-FFF2-40B4-BE49-F238E27FC236}">
                <a16:creationId xmlns:a16="http://schemas.microsoft.com/office/drawing/2014/main" id="{B6BF4182-CD25-9349-A6CB-DDF1CB22B05C}"/>
              </a:ext>
            </a:extLst>
          </p:cNvPr>
          <p:cNvPicPr>
            <a:picLocks noChangeAspect="1"/>
          </p:cNvPicPr>
          <p:nvPr userDrawn="1"/>
        </p:nvPicPr>
        <p:blipFill>
          <a:blip r:embed="rId2"/>
          <a:stretch>
            <a:fillRect/>
          </a:stretch>
        </p:blipFill>
        <p:spPr>
          <a:xfrm rot="16004324">
            <a:off x="7072198" y="800720"/>
            <a:ext cx="3958112" cy="4954897"/>
          </a:xfrm>
          <a:prstGeom prst="rect">
            <a:avLst/>
          </a:prstGeom>
        </p:spPr>
      </p:pic>
      <p:pic>
        <p:nvPicPr>
          <p:cNvPr id="6" name="Picture 5">
            <a:extLst>
              <a:ext uri="{FF2B5EF4-FFF2-40B4-BE49-F238E27FC236}">
                <a16:creationId xmlns:a16="http://schemas.microsoft.com/office/drawing/2014/main" id="{E0183BD6-FCBC-E848-AC2E-8C78F76D47C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21846" y="2235047"/>
            <a:ext cx="640080" cy="640080"/>
          </a:xfrm>
          <a:prstGeom prst="rect">
            <a:avLst/>
          </a:prstGeom>
        </p:spPr>
      </p:pic>
      <p:sp>
        <p:nvSpPr>
          <p:cNvPr id="7" name="TextBox 6">
            <a:extLst>
              <a:ext uri="{FF2B5EF4-FFF2-40B4-BE49-F238E27FC236}">
                <a16:creationId xmlns:a16="http://schemas.microsoft.com/office/drawing/2014/main" id="{F715C59F-13E5-4BF5-A718-6683520ECCF2}"/>
              </a:ext>
            </a:extLst>
          </p:cNvPr>
          <p:cNvSpPr txBox="1"/>
          <p:nvPr userDrawn="1"/>
        </p:nvSpPr>
        <p:spPr>
          <a:xfrm>
            <a:off x="85725" y="693820"/>
            <a:ext cx="4114800" cy="1338828"/>
          </a:xfrm>
          <a:prstGeom prst="rect">
            <a:avLst/>
          </a:prstGeom>
          <a:noFill/>
        </p:spPr>
        <p:txBody>
          <a:bodyPr wrap="square">
            <a:spAutoFit/>
          </a:bodyPr>
          <a:lstStyle/>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t>It’s not easy being green! Use the arrows below to illustrate how visible light makes a plant’s leaf look green. (Note: not all arrows will be used.)</a:t>
            </a:r>
          </a:p>
        </p:txBody>
      </p:sp>
    </p:spTree>
    <p:extLst>
      <p:ext uri="{BB962C8B-B14F-4D97-AF65-F5344CB8AC3E}">
        <p14:creationId xmlns:p14="http://schemas.microsoft.com/office/powerpoint/2010/main" val="2278512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Content Placeholder 2"/>
          <p:cNvSpPr txBox="1">
            <a:spLocks/>
          </p:cNvSpPr>
          <p:nvPr userDrawn="1"/>
        </p:nvSpPr>
        <p:spPr>
          <a:xfrm>
            <a:off x="102765" y="743997"/>
            <a:ext cx="4118405" cy="3859813"/>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t>Photosynthesis INB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t>Drag and drop the labels below</a:t>
            </a:r>
            <a:br>
              <a:rPr kumimoji="0" lang="en-US" sz="1600" b="0"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br>
            <a:r>
              <a:rPr kumimoji="0" lang="en-US" sz="1600" b="0"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t>to illustrate the key components</a:t>
            </a:r>
            <a:br>
              <a:rPr kumimoji="0" lang="en-US" sz="1600" b="0"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br>
            <a:r>
              <a:rPr kumimoji="0" lang="en-US" sz="1600" b="0"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t>of the photosynthesis process. </a:t>
            </a:r>
            <a:br>
              <a:rPr kumimoji="0" lang="en-US" sz="1600" b="0"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br>
            <a:r>
              <a:rPr kumimoji="0" lang="en-US" sz="1600" b="0"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t>(Hint: The color of arrows/boxes correspond with the products and reactants.)</a:t>
            </a:r>
          </a:p>
        </p:txBody>
      </p:sp>
      <p:grpSp>
        <p:nvGrpSpPr>
          <p:cNvPr id="41" name="Group 40">
            <a:extLst>
              <a:ext uri="{FF2B5EF4-FFF2-40B4-BE49-F238E27FC236}">
                <a16:creationId xmlns:a16="http://schemas.microsoft.com/office/drawing/2014/main" id="{79D17BF4-AFC4-A14B-B264-631081D34AE1}"/>
              </a:ext>
            </a:extLst>
          </p:cNvPr>
          <p:cNvGrpSpPr/>
          <p:nvPr userDrawn="1"/>
        </p:nvGrpSpPr>
        <p:grpSpPr>
          <a:xfrm>
            <a:off x="4347328" y="298462"/>
            <a:ext cx="7741906" cy="4933875"/>
            <a:chOff x="4347328" y="298462"/>
            <a:chExt cx="7741906" cy="4933875"/>
          </a:xfrm>
        </p:grpSpPr>
        <p:pic>
          <p:nvPicPr>
            <p:cNvPr id="3" name="Picture 2">
              <a:extLst>
                <a:ext uri="{FF2B5EF4-FFF2-40B4-BE49-F238E27FC236}">
                  <a16:creationId xmlns:a16="http://schemas.microsoft.com/office/drawing/2014/main" id="{DA3B9AFF-336C-5E4E-8512-DE67DF78D8BF}"/>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4433" b="100000" l="1904" r="91878"/>
                      </a14:imgEffect>
                    </a14:imgLayer>
                  </a14:imgProps>
                </a:ext>
                <a:ext uri="{28A0092B-C50C-407E-A947-70E740481C1C}">
                  <a14:useLocalDpi xmlns:a14="http://schemas.microsoft.com/office/drawing/2010/main" val="0"/>
                </a:ext>
              </a:extLst>
            </a:blip>
            <a:stretch>
              <a:fillRect/>
            </a:stretch>
          </p:blipFill>
          <p:spPr>
            <a:xfrm>
              <a:off x="6079524" y="1033880"/>
              <a:ext cx="5274483" cy="3775137"/>
            </a:xfrm>
            <a:prstGeom prst="rect">
              <a:avLst/>
            </a:prstGeom>
          </p:spPr>
        </p:pic>
        <p:cxnSp>
          <p:nvCxnSpPr>
            <p:cNvPr id="10" name="Straight Arrow Connector 9">
              <a:extLst>
                <a:ext uri="{FF2B5EF4-FFF2-40B4-BE49-F238E27FC236}">
                  <a16:creationId xmlns:a16="http://schemas.microsoft.com/office/drawing/2014/main" id="{10F58B2B-6B2A-CF45-9E81-1018D1325D82}"/>
                </a:ext>
              </a:extLst>
            </p:cNvPr>
            <p:cNvCxnSpPr>
              <a:cxnSpLocks/>
            </p:cNvCxnSpPr>
            <p:nvPr userDrawn="1"/>
          </p:nvCxnSpPr>
          <p:spPr>
            <a:xfrm flipH="1" flipV="1">
              <a:off x="8632076" y="3908400"/>
              <a:ext cx="2451935" cy="24347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812267C-A7B4-3549-826E-BAE95F94208F}"/>
                </a:ext>
              </a:extLst>
            </p:cNvPr>
            <p:cNvCxnSpPr>
              <a:cxnSpLocks/>
            </p:cNvCxnSpPr>
            <p:nvPr userDrawn="1"/>
          </p:nvCxnSpPr>
          <p:spPr>
            <a:xfrm flipV="1">
              <a:off x="6845643" y="4151870"/>
              <a:ext cx="840260" cy="65714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B14F4E4-1F44-EB45-A9BE-BBD1F2A91DBB}"/>
                </a:ext>
              </a:extLst>
            </p:cNvPr>
            <p:cNvCxnSpPr>
              <a:cxnSpLocks/>
            </p:cNvCxnSpPr>
            <p:nvPr userDrawn="1"/>
          </p:nvCxnSpPr>
          <p:spPr>
            <a:xfrm>
              <a:off x="7418156" y="1238369"/>
              <a:ext cx="457217" cy="1187673"/>
            </a:xfrm>
            <a:prstGeom prst="straightConnector1">
              <a:avLst/>
            </a:prstGeom>
            <a:ln w="57150">
              <a:solidFill>
                <a:srgbClr val="F3A32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59DDFA6-59CA-A548-A6AA-5DBB7682E7DE}"/>
                </a:ext>
              </a:extLst>
            </p:cNvPr>
            <p:cNvCxnSpPr>
              <a:cxnSpLocks/>
            </p:cNvCxnSpPr>
            <p:nvPr userDrawn="1"/>
          </p:nvCxnSpPr>
          <p:spPr>
            <a:xfrm>
              <a:off x="5568777" y="1650791"/>
              <a:ext cx="1297976" cy="1174756"/>
            </a:xfrm>
            <a:prstGeom prst="straightConnector1">
              <a:avLst/>
            </a:prstGeom>
            <a:ln w="57150">
              <a:solidFill>
                <a:srgbClr val="F3A32F"/>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314BD1F-C64F-7146-88DD-5E6A48AD457B}"/>
                </a:ext>
              </a:extLst>
            </p:cNvPr>
            <p:cNvCxnSpPr>
              <a:cxnSpLocks/>
            </p:cNvCxnSpPr>
            <p:nvPr userDrawn="1"/>
          </p:nvCxnSpPr>
          <p:spPr>
            <a:xfrm flipH="1">
              <a:off x="9895932" y="2081719"/>
              <a:ext cx="1109569" cy="701843"/>
            </a:xfrm>
            <a:prstGeom prst="straightConnector1">
              <a:avLst/>
            </a:prstGeom>
            <a:ln w="57150">
              <a:solidFill>
                <a:srgbClr val="F3A32F"/>
              </a:solidFill>
              <a:tailEnd type="triangle"/>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8FA26E3C-92CE-C74D-8571-A34051B53A3D}"/>
                </a:ext>
              </a:extLst>
            </p:cNvPr>
            <p:cNvPicPr>
              <a:picLocks noChangeAspect="1"/>
            </p:cNvPicPr>
            <p:nvPr userDrawn="1"/>
          </p:nvPicPr>
          <p:blipFill>
            <a:blip r:embed="rId4"/>
            <a:stretch>
              <a:fillRect/>
            </a:stretch>
          </p:blipFill>
          <p:spPr>
            <a:xfrm>
              <a:off x="4347328" y="298462"/>
              <a:ext cx="1931963" cy="1931963"/>
            </a:xfrm>
            <a:prstGeom prst="rect">
              <a:avLst/>
            </a:prstGeom>
          </p:spPr>
        </p:pic>
        <p:cxnSp>
          <p:nvCxnSpPr>
            <p:cNvPr id="26" name="Straight Arrow Connector 25">
              <a:extLst>
                <a:ext uri="{FF2B5EF4-FFF2-40B4-BE49-F238E27FC236}">
                  <a16:creationId xmlns:a16="http://schemas.microsoft.com/office/drawing/2014/main" id="{3C4F5B04-A518-6F4B-80B9-E9A6216F3C86}"/>
                </a:ext>
              </a:extLst>
            </p:cNvPr>
            <p:cNvCxnSpPr>
              <a:cxnSpLocks/>
            </p:cNvCxnSpPr>
            <p:nvPr userDrawn="1"/>
          </p:nvCxnSpPr>
          <p:spPr>
            <a:xfrm flipV="1">
              <a:off x="8214359" y="1359243"/>
              <a:ext cx="1040852" cy="1603393"/>
            </a:xfrm>
            <a:prstGeom prst="straightConnector1">
              <a:avLst/>
            </a:prstGeom>
            <a:ln w="57150">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D664604-05D1-F443-8C9E-3E5327E951C4}"/>
                </a:ext>
              </a:extLst>
            </p:cNvPr>
            <p:cNvCxnSpPr>
              <a:cxnSpLocks/>
            </p:cNvCxnSpPr>
            <p:nvPr userDrawn="1"/>
          </p:nvCxnSpPr>
          <p:spPr>
            <a:xfrm flipH="1" flipV="1">
              <a:off x="6048541" y="3284885"/>
              <a:ext cx="1515646" cy="294662"/>
            </a:xfrm>
            <a:prstGeom prst="straightConnector1">
              <a:avLst/>
            </a:prstGeom>
            <a:ln w="57150">
              <a:solidFill>
                <a:srgbClr val="8EFA0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6AD59E73-A3B5-2F4A-8D0F-0FE8154306DB}"/>
                </a:ext>
              </a:extLst>
            </p:cNvPr>
            <p:cNvSpPr/>
            <p:nvPr userDrawn="1"/>
          </p:nvSpPr>
          <p:spPr>
            <a:xfrm>
              <a:off x="4439577" y="2945843"/>
              <a:ext cx="1470454" cy="46955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33" name="Rectangle 32">
              <a:extLst>
                <a:ext uri="{FF2B5EF4-FFF2-40B4-BE49-F238E27FC236}">
                  <a16:creationId xmlns:a16="http://schemas.microsoft.com/office/drawing/2014/main" id="{CBBBFF41-CAF8-974B-A2D2-0C92733A8684}"/>
                </a:ext>
              </a:extLst>
            </p:cNvPr>
            <p:cNvSpPr/>
            <p:nvPr userDrawn="1"/>
          </p:nvSpPr>
          <p:spPr>
            <a:xfrm>
              <a:off x="10618780" y="1869049"/>
              <a:ext cx="1470454" cy="46955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34" name="Rectangle 33">
              <a:extLst>
                <a:ext uri="{FF2B5EF4-FFF2-40B4-BE49-F238E27FC236}">
                  <a16:creationId xmlns:a16="http://schemas.microsoft.com/office/drawing/2014/main" id="{142795A3-5ABF-BE4D-A66A-A2BC9F993E20}"/>
                </a:ext>
              </a:extLst>
            </p:cNvPr>
            <p:cNvSpPr/>
            <p:nvPr userDrawn="1"/>
          </p:nvSpPr>
          <p:spPr>
            <a:xfrm>
              <a:off x="5795319" y="4762780"/>
              <a:ext cx="1470454" cy="46955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35" name="Rectangle 34">
              <a:extLst>
                <a:ext uri="{FF2B5EF4-FFF2-40B4-BE49-F238E27FC236}">
                  <a16:creationId xmlns:a16="http://schemas.microsoft.com/office/drawing/2014/main" id="{E2B33083-5675-8446-ADAC-CD544186DCC4}"/>
                </a:ext>
              </a:extLst>
            </p:cNvPr>
            <p:cNvSpPr/>
            <p:nvPr userDrawn="1"/>
          </p:nvSpPr>
          <p:spPr>
            <a:xfrm>
              <a:off x="10539387" y="3968980"/>
              <a:ext cx="1470454" cy="46955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36" name="Rectangle 35">
              <a:extLst>
                <a:ext uri="{FF2B5EF4-FFF2-40B4-BE49-F238E27FC236}">
                  <a16:creationId xmlns:a16="http://schemas.microsoft.com/office/drawing/2014/main" id="{EA01666E-069F-A948-8945-A07686988760}"/>
                </a:ext>
              </a:extLst>
            </p:cNvPr>
            <p:cNvSpPr/>
            <p:nvPr userDrawn="1"/>
          </p:nvSpPr>
          <p:spPr>
            <a:xfrm>
              <a:off x="5436955" y="1701112"/>
              <a:ext cx="1470454" cy="46955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37" name="Rectangle 36">
              <a:extLst>
                <a:ext uri="{FF2B5EF4-FFF2-40B4-BE49-F238E27FC236}">
                  <a16:creationId xmlns:a16="http://schemas.microsoft.com/office/drawing/2014/main" id="{3D2BFBBE-CEC9-4D4B-B4AD-DC586908F8E8}"/>
                </a:ext>
              </a:extLst>
            </p:cNvPr>
            <p:cNvSpPr/>
            <p:nvPr userDrawn="1"/>
          </p:nvSpPr>
          <p:spPr>
            <a:xfrm>
              <a:off x="9124642" y="768812"/>
              <a:ext cx="1470454" cy="46955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39" name="Rectangle 38">
              <a:extLst>
                <a:ext uri="{FF2B5EF4-FFF2-40B4-BE49-F238E27FC236}">
                  <a16:creationId xmlns:a16="http://schemas.microsoft.com/office/drawing/2014/main" id="{84A22BFD-5E42-6F41-A98A-BF9FC9963712}"/>
                </a:ext>
              </a:extLst>
            </p:cNvPr>
            <p:cNvSpPr/>
            <p:nvPr userDrawn="1"/>
          </p:nvSpPr>
          <p:spPr>
            <a:xfrm>
              <a:off x="6845643" y="813525"/>
              <a:ext cx="1470454" cy="46955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grpSp>
      <p:pic>
        <p:nvPicPr>
          <p:cNvPr id="22" name="Picture 21">
            <a:extLst>
              <a:ext uri="{FF2B5EF4-FFF2-40B4-BE49-F238E27FC236}">
                <a16:creationId xmlns:a16="http://schemas.microsoft.com/office/drawing/2014/main" id="{E0183BD6-FCBC-E848-AC2E-8C78F76D47C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538783" y="813525"/>
            <a:ext cx="640080" cy="640080"/>
          </a:xfrm>
          <a:prstGeom prst="rect">
            <a:avLst/>
          </a:prstGeom>
        </p:spPr>
      </p:pic>
    </p:spTree>
    <p:extLst>
      <p:ext uri="{BB962C8B-B14F-4D97-AF65-F5344CB8AC3E}">
        <p14:creationId xmlns:p14="http://schemas.microsoft.com/office/powerpoint/2010/main" val="33741293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 name="Content Placeholder 2"/>
          <p:cNvSpPr txBox="1">
            <a:spLocks/>
          </p:cNvSpPr>
          <p:nvPr userDrawn="1"/>
        </p:nvSpPr>
        <p:spPr>
          <a:xfrm>
            <a:off x="4483767" y="2242496"/>
            <a:ext cx="7611980" cy="866928"/>
          </a:xfrm>
          <a:prstGeom prst="rect">
            <a:avLst/>
          </a:prstGeom>
        </p:spPr>
        <p:txBody>
          <a:bodyPr vert="horz" lIns="91440" tIns="45720" rIns="91440" bIns="45720" rtlCol="0">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800" b="1" i="1" u="none" strike="noStrike" kern="1200" cap="none" spc="0" normalizeH="0" baseline="0" noProof="0" dirty="0">
                <a:ln>
                  <a:noFill/>
                </a:ln>
                <a:solidFill>
                  <a:srgbClr val="000000"/>
                </a:solidFill>
                <a:effectLst/>
                <a:uLnTx/>
                <a:uFillTx/>
                <a:latin typeface="Verdana Regular"/>
                <a:ea typeface="Verdana" panose="020B0604030504040204" pitchFamily="34" charset="0"/>
                <a:cs typeface="Verdana" panose="020B0604030504040204" pitchFamily="34" charset="0"/>
              </a:rPr>
              <a:t>Try and come up with a clever way to remember this equation. If you are able, share your idea with a partner or the class</a:t>
            </a:r>
            <a:r>
              <a:rPr kumimoji="0" lang="en-US" sz="1800" b="0" i="0" u="none" strike="noStrike" kern="1200" cap="none" spc="0" normalizeH="0" baseline="0" noProof="0" dirty="0">
                <a:ln>
                  <a:noFill/>
                </a:ln>
                <a:solidFill>
                  <a:srgbClr val="000000"/>
                </a:solidFill>
                <a:effectLst/>
                <a:uLnTx/>
                <a:uFillTx/>
                <a:latin typeface="Verdana Regular"/>
                <a:ea typeface="Verdana" panose="020B0604030504040204" pitchFamily="34" charset="0"/>
                <a:cs typeface="Verdana" panose="020B0604030504040204" pitchFamily="34" charset="0"/>
              </a:rPr>
              <a:t>.</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000000"/>
              </a:solidFill>
              <a:effectLst/>
              <a:uLnTx/>
              <a:uFillTx/>
              <a:latin typeface="Verdana Regular"/>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2200" b="0" i="0" u="none" strike="noStrike" kern="1200" cap="none" spc="0" normalizeH="0" baseline="0" noProof="0" dirty="0">
              <a:ln>
                <a:noFill/>
              </a:ln>
              <a:solidFill>
                <a:srgbClr val="000000"/>
              </a:solidFill>
              <a:effectLst/>
              <a:uLnTx/>
              <a:uFillTx/>
              <a:latin typeface="Verdana Regular"/>
              <a:ea typeface="Verdana" panose="020B0604030504040204" pitchFamily="34" charset="0"/>
              <a:cs typeface="Verdana" panose="020B0604030504040204" pitchFamily="34" charset="0"/>
            </a:endParaRPr>
          </a:p>
        </p:txBody>
      </p:sp>
      <p:pic>
        <p:nvPicPr>
          <p:cNvPr id="6" name="Picture 2" descr="Image result for scale for conservation of mass">
            <a:extLst>
              <a:ext uri="{FF2B5EF4-FFF2-40B4-BE49-F238E27FC236}">
                <a16:creationId xmlns:a16="http://schemas.microsoft.com/office/drawing/2014/main" id="{C54DCFD2-FBC6-4C5B-B77A-F6A4B90AB8A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7039" y="2743200"/>
            <a:ext cx="2347668" cy="23155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9C992A99-C152-AD40-AFDA-CB0CB1C01F17}"/>
              </a:ext>
            </a:extLst>
          </p:cNvPr>
          <p:cNvGraphicFramePr>
            <a:graphicFrameLocks noGrp="1"/>
          </p:cNvGraphicFramePr>
          <p:nvPr userDrawn="1">
            <p:extLst>
              <p:ext uri="{D42A27DB-BD31-4B8C-83A1-F6EECF244321}">
                <p14:modId xmlns:p14="http://schemas.microsoft.com/office/powerpoint/2010/main" val="820757480"/>
              </p:ext>
            </p:extLst>
          </p:nvPr>
        </p:nvGraphicFramePr>
        <p:xfrm>
          <a:off x="4416680" y="948840"/>
          <a:ext cx="7679067" cy="1084911"/>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7679067">
                  <a:extLst>
                    <a:ext uri="{9D8B030D-6E8A-4147-A177-3AD203B41FA5}">
                      <a16:colId xmlns:a16="http://schemas.microsoft.com/office/drawing/2014/main" val="4261901429"/>
                    </a:ext>
                  </a:extLst>
                </a:gridCol>
              </a:tblGrid>
              <a:tr h="1084911">
                <a:tc>
                  <a:txBody>
                    <a:bodyPr/>
                    <a:lstStyle/>
                    <a:p>
                      <a:endParaRPr lang="en-US" dirty="0">
                        <a:latin typeface="Verdana" panose="020B060403050404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3907340731"/>
                  </a:ext>
                </a:extLst>
              </a:tr>
            </a:tbl>
          </a:graphicData>
        </a:graphic>
      </p:graphicFrame>
      <p:sp>
        <p:nvSpPr>
          <p:cNvPr id="10" name="Content Placeholder 2">
            <a:extLst>
              <a:ext uri="{FF2B5EF4-FFF2-40B4-BE49-F238E27FC236}">
                <a16:creationId xmlns:a16="http://schemas.microsoft.com/office/drawing/2014/main" id="{AE872182-F715-424F-9725-227AC3DE07FB}"/>
              </a:ext>
            </a:extLst>
          </p:cNvPr>
          <p:cNvSpPr txBox="1">
            <a:spLocks/>
          </p:cNvSpPr>
          <p:nvPr userDrawn="1"/>
        </p:nvSpPr>
        <p:spPr>
          <a:xfrm>
            <a:off x="195507" y="746054"/>
            <a:ext cx="3990732" cy="3859813"/>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t>Photosynthesis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t>Formula INB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t>Type numbers in the provided textboxes to balance the chemical equation. Afterwards, answer the reflection question in the provided textbox.</a:t>
            </a:r>
          </a:p>
        </p:txBody>
      </p:sp>
      <p:pic>
        <p:nvPicPr>
          <p:cNvPr id="12" name="Picture 11">
            <a:extLst>
              <a:ext uri="{FF2B5EF4-FFF2-40B4-BE49-F238E27FC236}">
                <a16:creationId xmlns:a16="http://schemas.microsoft.com/office/drawing/2014/main" id="{E06F17F2-4F85-48C1-AB1B-EB17D3CBC342}"/>
              </a:ext>
            </a:extLst>
          </p:cNvPr>
          <p:cNvPicPr>
            <a:picLocks noChangeAspect="1"/>
          </p:cNvPicPr>
          <p:nvPr userDrawn="1"/>
        </p:nvPicPr>
        <p:blipFill>
          <a:blip r:embed="rId3"/>
          <a:stretch>
            <a:fillRect/>
          </a:stretch>
        </p:blipFill>
        <p:spPr>
          <a:xfrm>
            <a:off x="4416680" y="1122455"/>
            <a:ext cx="7626757" cy="737680"/>
          </a:xfrm>
          <a:prstGeom prst="rect">
            <a:avLst/>
          </a:prstGeom>
        </p:spPr>
      </p:pic>
    </p:spTree>
    <p:extLst>
      <p:ext uri="{BB962C8B-B14F-4D97-AF65-F5344CB8AC3E}">
        <p14:creationId xmlns:p14="http://schemas.microsoft.com/office/powerpoint/2010/main" val="18430260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st Look Layout">
    <p:bg>
      <p:bgPr>
        <a:gradFill>
          <a:gsLst>
            <a:gs pos="0">
              <a:srgbClr val="008F00">
                <a:alpha val="15000"/>
              </a:srgbClr>
            </a:gs>
            <a:gs pos="100000">
              <a:srgbClr val="008F00"/>
            </a:gs>
          </a:gsLst>
          <a:lin ang="5400000" scaled="1"/>
        </a:grad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1E759D3-6A85-044A-86F2-EEEE2D384477}"/>
              </a:ext>
            </a:extLst>
          </p:cNvPr>
          <p:cNvSpPr txBox="1">
            <a:spLocks/>
          </p:cNvSpPr>
          <p:nvPr userDrawn="1"/>
        </p:nvSpPr>
        <p:spPr>
          <a:xfrm>
            <a:off x="4483896" y="3687221"/>
            <a:ext cx="7513664" cy="907993"/>
          </a:xfrm>
          <a:prstGeom prst="rect">
            <a:avLst/>
          </a:prstGeom>
        </p:spPr>
        <p:txBody>
          <a:bodyPr vert="horz" lIns="91440" tIns="45720" rIns="91440" bIns="45720" rtlCol="0">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bg1"/>
                </a:solidFill>
                <a:effectLst/>
                <a:uLnTx/>
                <a:uFillTx/>
                <a:latin typeface="Verdana Regular"/>
                <a:ea typeface="Verdana" panose="020B0604030504040204" pitchFamily="34" charset="0"/>
                <a:cs typeface="Verdana" panose="020B0604030504040204" pitchFamily="34" charset="0"/>
              </a:rPr>
              <a:t>What does the arrow between the reactants and products indicate? </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000000"/>
              </a:solidFill>
              <a:effectLst/>
              <a:uLnTx/>
              <a:uFillTx/>
              <a:latin typeface="Verdana Regular"/>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2200" b="0" i="0" u="none" strike="noStrike" kern="1200" cap="none" spc="0" normalizeH="0" baseline="0" noProof="0" dirty="0">
              <a:ln>
                <a:noFill/>
              </a:ln>
              <a:solidFill>
                <a:srgbClr val="000000"/>
              </a:solidFill>
              <a:effectLst/>
              <a:uLnTx/>
              <a:uFillTx/>
              <a:latin typeface="Verdana Regular"/>
              <a:ea typeface="Verdana" panose="020B0604030504040204" pitchFamily="34" charset="0"/>
              <a:cs typeface="Verdana" panose="020B0604030504040204" pitchFamily="34" charset="0"/>
            </a:endParaRPr>
          </a:p>
        </p:txBody>
      </p:sp>
      <p:sp>
        <p:nvSpPr>
          <p:cNvPr id="6" name="Content Placeholder 2">
            <a:extLst>
              <a:ext uri="{FF2B5EF4-FFF2-40B4-BE49-F238E27FC236}">
                <a16:creationId xmlns:a16="http://schemas.microsoft.com/office/drawing/2014/main" id="{C214980C-FF4E-C244-84A2-C07AD136EDED}"/>
              </a:ext>
            </a:extLst>
          </p:cNvPr>
          <p:cNvSpPr txBox="1">
            <a:spLocks/>
          </p:cNvSpPr>
          <p:nvPr userDrawn="1"/>
        </p:nvSpPr>
        <p:spPr>
          <a:xfrm>
            <a:off x="194440" y="817246"/>
            <a:ext cx="3476978" cy="1833358"/>
          </a:xfrm>
          <a:prstGeom prst="rect">
            <a:avLst/>
          </a:prstGeom>
        </p:spPr>
        <p:txBody>
          <a:bodyPr vert="horz" lIns="91440" tIns="45720" rIns="91440" bIns="45720" rtlCol="0">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tx1"/>
                </a:solidFill>
                <a:effectLst/>
                <a:uLnTx/>
                <a:uFillTx/>
                <a:latin typeface="Verdana Regular"/>
                <a:ea typeface="Verdana" panose="020B0604030504040204" pitchFamily="34" charset="0"/>
                <a:cs typeface="Verdana" panose="020B0604030504040204" pitchFamily="34" charset="0"/>
              </a:rPr>
              <a:t>Reactants and Products INB</a:t>
            </a:r>
          </a:p>
          <a:p>
            <a:pPr marL="0" marR="0" lvl="0" indent="0" algn="ctr"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chemeClr val="tx1"/>
                </a:solidFill>
                <a:effectLst/>
                <a:uLnTx/>
                <a:uFillTx/>
                <a:latin typeface="Verdana Regular"/>
                <a:ea typeface="Verdana" panose="020B0604030504040204" pitchFamily="34" charset="0"/>
                <a:cs typeface="Verdana" panose="020B0604030504040204" pitchFamily="34" charset="0"/>
              </a:rPr>
              <a:t>Drag and drop the terms below to sort the reactants and products in the photosynthesis formula. </a:t>
            </a:r>
            <a:endParaRPr kumimoji="0" lang="en-US" sz="1400" b="0" i="0" u="none" strike="noStrike" kern="1200" cap="none" spc="0" normalizeH="0" baseline="0" noProof="0" dirty="0">
              <a:ln>
                <a:noFill/>
              </a:ln>
              <a:solidFill>
                <a:schemeClr val="tx1"/>
              </a:solidFill>
              <a:effectLst/>
              <a:uLnTx/>
              <a:uFillTx/>
              <a:latin typeface="Verdana Regular"/>
              <a:ea typeface="Verdana" panose="020B0604030504040204" pitchFamily="34" charset="0"/>
              <a:cs typeface="Verdana" panose="020B0604030504040204" pitchFamily="34" charset="0"/>
            </a:endParaRPr>
          </a:p>
        </p:txBody>
      </p:sp>
      <p:graphicFrame>
        <p:nvGraphicFramePr>
          <p:cNvPr id="7" name="Table 6">
            <a:extLst>
              <a:ext uri="{FF2B5EF4-FFF2-40B4-BE49-F238E27FC236}">
                <a16:creationId xmlns:a16="http://schemas.microsoft.com/office/drawing/2014/main" id="{50A74506-7B84-454C-AF75-D7EB141D3C5C}"/>
              </a:ext>
            </a:extLst>
          </p:cNvPr>
          <p:cNvGraphicFramePr>
            <a:graphicFrameLocks noGrp="1"/>
          </p:cNvGraphicFramePr>
          <p:nvPr userDrawn="1">
            <p:extLst>
              <p:ext uri="{D42A27DB-BD31-4B8C-83A1-F6EECF244321}">
                <p14:modId xmlns:p14="http://schemas.microsoft.com/office/powerpoint/2010/main" val="3022834619"/>
              </p:ext>
            </p:extLst>
          </p:nvPr>
        </p:nvGraphicFramePr>
        <p:xfrm>
          <a:off x="4483896" y="817246"/>
          <a:ext cx="7513664" cy="2790502"/>
        </p:xfrm>
        <a:graphic>
          <a:graphicData uri="http://schemas.openxmlformats.org/drawingml/2006/table">
            <a:tbl>
              <a:tblPr firstRow="1" bandRow="1">
                <a:tableStyleId>{5C22544A-7EE6-4342-B048-85BDC9FD1C3A}</a:tableStyleId>
              </a:tblPr>
              <a:tblGrid>
                <a:gridCol w="3756832">
                  <a:extLst>
                    <a:ext uri="{9D8B030D-6E8A-4147-A177-3AD203B41FA5}">
                      <a16:colId xmlns:a16="http://schemas.microsoft.com/office/drawing/2014/main" val="2903353963"/>
                    </a:ext>
                  </a:extLst>
                </a:gridCol>
                <a:gridCol w="3756832">
                  <a:extLst>
                    <a:ext uri="{9D8B030D-6E8A-4147-A177-3AD203B41FA5}">
                      <a16:colId xmlns:a16="http://schemas.microsoft.com/office/drawing/2014/main" val="3342749287"/>
                    </a:ext>
                  </a:extLst>
                </a:gridCol>
              </a:tblGrid>
              <a:tr h="412796">
                <a:tc>
                  <a:txBody>
                    <a:bodyPr/>
                    <a:lstStyle/>
                    <a:p>
                      <a:pPr algn="ctr"/>
                      <a:r>
                        <a:rPr lang="en-US" dirty="0">
                          <a:solidFill>
                            <a:srgbClr val="F3A32F"/>
                          </a:solidFill>
                          <a:latin typeface="Verdana" panose="020B0604030504040204" pitchFamily="34" charset="0"/>
                          <a:ea typeface="Verdana" panose="020B0604030504040204" pitchFamily="34" charset="0"/>
                          <a:cs typeface="Verdana" panose="020B0604030504040204" pitchFamily="34" charset="0"/>
                        </a:rPr>
                        <a:t>Reactants </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BE5D6"/>
                    </a:solidFill>
                  </a:tcPr>
                </a:tc>
                <a:tc>
                  <a:txBody>
                    <a:bodyPr/>
                    <a:lstStyle/>
                    <a:p>
                      <a:pPr algn="ctr"/>
                      <a:r>
                        <a:rPr lang="en-US" dirty="0">
                          <a:solidFill>
                            <a:srgbClr val="F3A32F"/>
                          </a:solidFill>
                          <a:latin typeface="Verdana" panose="020B0604030504040204" pitchFamily="34" charset="0"/>
                          <a:ea typeface="Verdana" panose="020B0604030504040204" pitchFamily="34" charset="0"/>
                          <a:cs typeface="Verdana" panose="020B0604030504040204" pitchFamily="34" charset="0"/>
                        </a:rPr>
                        <a:t>Products </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BE5D6"/>
                    </a:solidFill>
                  </a:tcPr>
                </a:tc>
                <a:extLst>
                  <a:ext uri="{0D108BD9-81ED-4DB2-BD59-A6C34878D82A}">
                    <a16:rowId xmlns:a16="http://schemas.microsoft.com/office/drawing/2014/main" val="4097222074"/>
                  </a:ext>
                </a:extLst>
              </a:tr>
              <a:tr h="2377706">
                <a:tc>
                  <a:txBody>
                    <a:bodyPr/>
                    <a:lstStyle/>
                    <a:p>
                      <a:endParaRPr lang="en-US" dirty="0">
                        <a:latin typeface="Verdana" panose="020B0604030504040204" pitchFamily="34"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endParaRPr lang="en-US" dirty="0">
                        <a:latin typeface="Verdana" panose="020B0604030504040204" pitchFamily="34"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6684871"/>
                  </a:ext>
                </a:extLst>
              </a:tr>
            </a:tbl>
          </a:graphicData>
        </a:graphic>
      </p:graphicFrame>
      <p:sp>
        <p:nvSpPr>
          <p:cNvPr id="8" name="Arrow: Right 6">
            <a:extLst>
              <a:ext uri="{FF2B5EF4-FFF2-40B4-BE49-F238E27FC236}">
                <a16:creationId xmlns:a16="http://schemas.microsoft.com/office/drawing/2014/main" id="{7A9B862D-A15E-E740-9C44-E3A43533F1B0}"/>
              </a:ext>
            </a:extLst>
          </p:cNvPr>
          <p:cNvSpPr/>
          <p:nvPr userDrawn="1"/>
        </p:nvSpPr>
        <p:spPr>
          <a:xfrm>
            <a:off x="7373310" y="1829996"/>
            <a:ext cx="1734835" cy="820608"/>
          </a:xfrm>
          <a:prstGeom prst="rightArrow">
            <a:avLst/>
          </a:prstGeom>
          <a:solidFill>
            <a:srgbClr val="F3A32F"/>
          </a:solidFill>
          <a:ln w="12700" cap="flat" cmpd="sng" algn="ctr">
            <a:solidFill>
              <a:srgbClr val="E48312">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Verdana Regular"/>
              <a:ea typeface="+mn-ea"/>
              <a:cs typeface="+mn-cs"/>
            </a:endParaRPr>
          </a:p>
        </p:txBody>
      </p:sp>
      <p:pic>
        <p:nvPicPr>
          <p:cNvPr id="9" name="Picture 8">
            <a:extLst>
              <a:ext uri="{FF2B5EF4-FFF2-40B4-BE49-F238E27FC236}">
                <a16:creationId xmlns:a16="http://schemas.microsoft.com/office/drawing/2014/main" id="{E0183BD6-FCBC-E848-AC2E-8C78F76D47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56861" y="817246"/>
            <a:ext cx="640080" cy="640080"/>
          </a:xfrm>
          <a:prstGeom prst="rect">
            <a:avLst/>
          </a:prstGeom>
        </p:spPr>
      </p:pic>
    </p:spTree>
    <p:extLst>
      <p:ext uri="{BB962C8B-B14F-4D97-AF65-F5344CB8AC3E}">
        <p14:creationId xmlns:p14="http://schemas.microsoft.com/office/powerpoint/2010/main" val="3328223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alphaModFix amt="20000"/>
            <a:lum/>
          </a:blip>
          <a:srcRect/>
          <a:tile tx="0" ty="0" sx="100000" sy="100000" flip="none" algn="tl"/>
        </a:blipFill>
        <a:effectLst/>
      </p:bgPr>
    </p:bg>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801C3653-3DD4-40C4-9AE7-F919DC844356}"/>
              </a:ext>
            </a:extLst>
          </p:cNvPr>
          <p:cNvSpPr/>
          <p:nvPr userDrawn="1"/>
        </p:nvSpPr>
        <p:spPr>
          <a:xfrm rot="10800000">
            <a:off x="6998423" y="390525"/>
            <a:ext cx="4774721" cy="4705350"/>
          </a:xfrm>
          <a:prstGeom prst="ellipse">
            <a:avLst/>
          </a:prstGeom>
          <a:solidFill>
            <a:schemeClr val="accent1">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91A192E-2426-4865-A045-5A299116B6DE}"/>
              </a:ext>
            </a:extLst>
          </p:cNvPr>
          <p:cNvSpPr/>
          <p:nvPr userDrawn="1"/>
        </p:nvSpPr>
        <p:spPr>
          <a:xfrm rot="10800000">
            <a:off x="4743694" y="390525"/>
            <a:ext cx="4774721" cy="4705350"/>
          </a:xfrm>
          <a:prstGeom prst="ellipse">
            <a:avLst/>
          </a:prstGeom>
          <a:solidFill>
            <a:schemeClr val="accent1">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C1C4E376-105F-4812-AB7A-827A733757B2}"/>
              </a:ext>
            </a:extLst>
          </p:cNvPr>
          <p:cNvSpPr/>
          <p:nvPr userDrawn="1"/>
        </p:nvSpPr>
        <p:spPr>
          <a:xfrm rot="10800000">
            <a:off x="6988898" y="390525"/>
            <a:ext cx="4774721" cy="470535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2B4C419-9397-4B1F-8421-B152F569AA21}"/>
              </a:ext>
            </a:extLst>
          </p:cNvPr>
          <p:cNvSpPr/>
          <p:nvPr userDrawn="1"/>
        </p:nvSpPr>
        <p:spPr>
          <a:xfrm rot="10800000">
            <a:off x="4734169" y="390525"/>
            <a:ext cx="4774721" cy="470535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C4BB7B3-D6C9-47F9-BA35-F0FC2E4FC459}"/>
              </a:ext>
            </a:extLst>
          </p:cNvPr>
          <p:cNvSpPr txBox="1"/>
          <p:nvPr userDrawn="1"/>
        </p:nvSpPr>
        <p:spPr>
          <a:xfrm>
            <a:off x="6096000" y="642359"/>
            <a:ext cx="1094153" cy="584775"/>
          </a:xfrm>
          <a:prstGeom prst="rect">
            <a:avLst/>
          </a:prstGeom>
          <a:noFill/>
        </p:spPr>
        <p:txBody>
          <a:bodyPr wrap="square" rtlCol="0">
            <a:spAutoFit/>
          </a:bodyPr>
          <a:lstStyle/>
          <a:p>
            <a:pPr algn="ctr"/>
            <a:r>
              <a:rPr lang="en-US" sz="1600" dirty="0">
                <a:latin typeface="+mj-lt"/>
              </a:rPr>
              <a:t>Potential</a:t>
            </a:r>
          </a:p>
          <a:p>
            <a:pPr algn="ctr"/>
            <a:r>
              <a:rPr lang="en-US" sz="1600" dirty="0">
                <a:latin typeface="+mj-lt"/>
              </a:rPr>
              <a:t>Energy</a:t>
            </a:r>
          </a:p>
        </p:txBody>
      </p:sp>
      <p:sp>
        <p:nvSpPr>
          <p:cNvPr id="12" name="TextBox 11">
            <a:extLst>
              <a:ext uri="{FF2B5EF4-FFF2-40B4-BE49-F238E27FC236}">
                <a16:creationId xmlns:a16="http://schemas.microsoft.com/office/drawing/2014/main" id="{9011E817-797C-45CD-8ACB-A939527F0188}"/>
              </a:ext>
            </a:extLst>
          </p:cNvPr>
          <p:cNvSpPr txBox="1"/>
          <p:nvPr userDrawn="1"/>
        </p:nvSpPr>
        <p:spPr>
          <a:xfrm>
            <a:off x="9376258" y="642359"/>
            <a:ext cx="965695" cy="584775"/>
          </a:xfrm>
          <a:prstGeom prst="rect">
            <a:avLst/>
          </a:prstGeom>
          <a:noFill/>
        </p:spPr>
        <p:txBody>
          <a:bodyPr wrap="square" rtlCol="0">
            <a:spAutoFit/>
          </a:bodyPr>
          <a:lstStyle/>
          <a:p>
            <a:pPr algn="ctr"/>
            <a:r>
              <a:rPr lang="en-US" sz="1600" dirty="0">
                <a:latin typeface="+mj-lt"/>
              </a:rPr>
              <a:t>Kinetic </a:t>
            </a:r>
          </a:p>
          <a:p>
            <a:pPr algn="ctr"/>
            <a:r>
              <a:rPr lang="en-US" sz="1600" dirty="0">
                <a:latin typeface="+mj-lt"/>
              </a:rPr>
              <a:t>Energy</a:t>
            </a:r>
          </a:p>
        </p:txBody>
      </p:sp>
      <p:sp>
        <p:nvSpPr>
          <p:cNvPr id="13" name="TextBox 12">
            <a:extLst>
              <a:ext uri="{FF2B5EF4-FFF2-40B4-BE49-F238E27FC236}">
                <a16:creationId xmlns:a16="http://schemas.microsoft.com/office/drawing/2014/main" id="{6B4E1248-7294-4AA2-BB54-BECA82CBA303}"/>
              </a:ext>
            </a:extLst>
          </p:cNvPr>
          <p:cNvSpPr txBox="1"/>
          <p:nvPr userDrawn="1"/>
        </p:nvSpPr>
        <p:spPr>
          <a:xfrm>
            <a:off x="7955638" y="820615"/>
            <a:ext cx="660758" cy="338554"/>
          </a:xfrm>
          <a:prstGeom prst="rect">
            <a:avLst/>
          </a:prstGeom>
          <a:noFill/>
        </p:spPr>
        <p:txBody>
          <a:bodyPr wrap="none" rtlCol="0">
            <a:spAutoFit/>
          </a:bodyPr>
          <a:lstStyle/>
          <a:p>
            <a:r>
              <a:rPr lang="en-US" sz="1600" dirty="0"/>
              <a:t>Both</a:t>
            </a:r>
          </a:p>
        </p:txBody>
      </p:sp>
      <p:sp>
        <p:nvSpPr>
          <p:cNvPr id="14" name="TextBox 13">
            <a:extLst>
              <a:ext uri="{FF2B5EF4-FFF2-40B4-BE49-F238E27FC236}">
                <a16:creationId xmlns:a16="http://schemas.microsoft.com/office/drawing/2014/main" id="{5AEE44DB-66FF-4FAD-988B-6035C48D2D38}"/>
              </a:ext>
            </a:extLst>
          </p:cNvPr>
          <p:cNvSpPr txBox="1"/>
          <p:nvPr userDrawn="1"/>
        </p:nvSpPr>
        <p:spPr>
          <a:xfrm>
            <a:off x="14615" y="741853"/>
            <a:ext cx="3607637" cy="1200329"/>
          </a:xfrm>
          <a:prstGeom prst="rect">
            <a:avLst/>
          </a:prstGeom>
          <a:noFill/>
        </p:spPr>
        <p:txBody>
          <a:bodyPr wrap="square" rtlCol="0">
            <a:spAutoFit/>
          </a:bodyPr>
          <a:lstStyle/>
          <a:p>
            <a:pPr algn="ctr"/>
            <a:r>
              <a:rPr lang="en-US" dirty="0"/>
              <a:t>Complete the diagram by clicking on the cards and dragging them to their correct positions.</a:t>
            </a:r>
          </a:p>
        </p:txBody>
      </p:sp>
      <p:pic>
        <p:nvPicPr>
          <p:cNvPr id="16" name="Picture 15">
            <a:extLst>
              <a:ext uri="{FF2B5EF4-FFF2-40B4-BE49-F238E27FC236}">
                <a16:creationId xmlns:a16="http://schemas.microsoft.com/office/drawing/2014/main" id="{A3759984-5DA3-4D96-9815-26B857B58FF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65562" y="820615"/>
            <a:ext cx="612648" cy="611230"/>
          </a:xfrm>
          <a:prstGeom prst="rect">
            <a:avLst/>
          </a:prstGeom>
        </p:spPr>
      </p:pic>
      <p:sp>
        <p:nvSpPr>
          <p:cNvPr id="28" name="Rectangle: Rounded Corners 27">
            <a:extLst>
              <a:ext uri="{FF2B5EF4-FFF2-40B4-BE49-F238E27FC236}">
                <a16:creationId xmlns:a16="http://schemas.microsoft.com/office/drawing/2014/main" id="{3C82478F-E33C-45CD-A1E3-B594BD22F1E6}"/>
              </a:ext>
            </a:extLst>
          </p:cNvPr>
          <p:cNvSpPr/>
          <p:nvPr userDrawn="1"/>
        </p:nvSpPr>
        <p:spPr>
          <a:xfrm>
            <a:off x="5142481" y="2830517"/>
            <a:ext cx="1755648" cy="36576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description</a:t>
            </a:r>
          </a:p>
        </p:txBody>
      </p:sp>
      <p:sp>
        <p:nvSpPr>
          <p:cNvPr id="30" name="Rectangle: Rounded Corners 29">
            <a:extLst>
              <a:ext uri="{FF2B5EF4-FFF2-40B4-BE49-F238E27FC236}">
                <a16:creationId xmlns:a16="http://schemas.microsoft.com/office/drawing/2014/main" id="{B2911594-2D82-4527-946E-10B78A7690C9}"/>
              </a:ext>
            </a:extLst>
          </p:cNvPr>
          <p:cNvSpPr/>
          <p:nvPr userDrawn="1"/>
        </p:nvSpPr>
        <p:spPr>
          <a:xfrm>
            <a:off x="9566027" y="1548007"/>
            <a:ext cx="1750646" cy="36788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description</a:t>
            </a:r>
          </a:p>
        </p:txBody>
      </p:sp>
      <p:sp>
        <p:nvSpPr>
          <p:cNvPr id="32" name="Rectangle: Rounded Corners 31">
            <a:extLst>
              <a:ext uri="{FF2B5EF4-FFF2-40B4-BE49-F238E27FC236}">
                <a16:creationId xmlns:a16="http://schemas.microsoft.com/office/drawing/2014/main" id="{0E96B21A-4F82-4A74-83C7-278EF895E7A2}"/>
              </a:ext>
            </a:extLst>
          </p:cNvPr>
          <p:cNvSpPr/>
          <p:nvPr userDrawn="1"/>
        </p:nvSpPr>
        <p:spPr>
          <a:xfrm>
            <a:off x="5142481" y="2189262"/>
            <a:ext cx="1750646" cy="36788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description</a:t>
            </a:r>
          </a:p>
        </p:txBody>
      </p:sp>
      <p:sp>
        <p:nvSpPr>
          <p:cNvPr id="34" name="Rectangle: Rounded Corners 33">
            <a:extLst>
              <a:ext uri="{FF2B5EF4-FFF2-40B4-BE49-F238E27FC236}">
                <a16:creationId xmlns:a16="http://schemas.microsoft.com/office/drawing/2014/main" id="{53B34626-E9F5-4154-B8BA-2E3066404CDC}"/>
              </a:ext>
            </a:extLst>
          </p:cNvPr>
          <p:cNvSpPr/>
          <p:nvPr userDrawn="1"/>
        </p:nvSpPr>
        <p:spPr>
          <a:xfrm>
            <a:off x="5142481" y="3469648"/>
            <a:ext cx="1750646" cy="36788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example</a:t>
            </a:r>
          </a:p>
        </p:txBody>
      </p:sp>
      <p:sp>
        <p:nvSpPr>
          <p:cNvPr id="36" name="Rectangle: Rounded Corners 35">
            <a:extLst>
              <a:ext uri="{FF2B5EF4-FFF2-40B4-BE49-F238E27FC236}">
                <a16:creationId xmlns:a16="http://schemas.microsoft.com/office/drawing/2014/main" id="{A0F47AAC-0941-4F6E-9263-2968A3EB7499}"/>
              </a:ext>
            </a:extLst>
          </p:cNvPr>
          <p:cNvSpPr/>
          <p:nvPr userDrawn="1"/>
        </p:nvSpPr>
        <p:spPr>
          <a:xfrm>
            <a:off x="5607531" y="4110903"/>
            <a:ext cx="1750646" cy="36788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example</a:t>
            </a:r>
          </a:p>
        </p:txBody>
      </p:sp>
      <p:sp>
        <p:nvSpPr>
          <p:cNvPr id="38" name="Rectangle: Rounded Corners 37">
            <a:extLst>
              <a:ext uri="{FF2B5EF4-FFF2-40B4-BE49-F238E27FC236}">
                <a16:creationId xmlns:a16="http://schemas.microsoft.com/office/drawing/2014/main" id="{DA895554-0FAD-4188-B039-E30DDFB47CF3}"/>
              </a:ext>
            </a:extLst>
          </p:cNvPr>
          <p:cNvSpPr/>
          <p:nvPr userDrawn="1"/>
        </p:nvSpPr>
        <p:spPr>
          <a:xfrm>
            <a:off x="5142481" y="1548007"/>
            <a:ext cx="1750646" cy="36788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description</a:t>
            </a:r>
          </a:p>
        </p:txBody>
      </p:sp>
      <p:sp>
        <p:nvSpPr>
          <p:cNvPr id="40" name="Rectangle: Rounded Corners 39">
            <a:extLst>
              <a:ext uri="{FF2B5EF4-FFF2-40B4-BE49-F238E27FC236}">
                <a16:creationId xmlns:a16="http://schemas.microsoft.com/office/drawing/2014/main" id="{D0721735-D75C-4377-B000-CC86D994382A}"/>
              </a:ext>
            </a:extLst>
          </p:cNvPr>
          <p:cNvSpPr/>
          <p:nvPr userDrawn="1"/>
        </p:nvSpPr>
        <p:spPr>
          <a:xfrm>
            <a:off x="9566027" y="2189262"/>
            <a:ext cx="1750646" cy="36788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description</a:t>
            </a:r>
          </a:p>
        </p:txBody>
      </p:sp>
      <p:sp>
        <p:nvSpPr>
          <p:cNvPr id="42" name="Rectangle: Rounded Corners 41">
            <a:extLst>
              <a:ext uri="{FF2B5EF4-FFF2-40B4-BE49-F238E27FC236}">
                <a16:creationId xmlns:a16="http://schemas.microsoft.com/office/drawing/2014/main" id="{C4BC5672-ABB4-4946-8F79-39F166B8A78D}"/>
              </a:ext>
            </a:extLst>
          </p:cNvPr>
          <p:cNvSpPr/>
          <p:nvPr userDrawn="1"/>
        </p:nvSpPr>
        <p:spPr>
          <a:xfrm>
            <a:off x="9566027" y="2828393"/>
            <a:ext cx="1750646" cy="36788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example</a:t>
            </a:r>
          </a:p>
        </p:txBody>
      </p:sp>
      <p:sp>
        <p:nvSpPr>
          <p:cNvPr id="44" name="Rectangle: Rounded Corners 43">
            <a:extLst>
              <a:ext uri="{FF2B5EF4-FFF2-40B4-BE49-F238E27FC236}">
                <a16:creationId xmlns:a16="http://schemas.microsoft.com/office/drawing/2014/main" id="{76A66057-AB3E-4751-B19C-7B9D78A9B59E}"/>
              </a:ext>
            </a:extLst>
          </p:cNvPr>
          <p:cNvSpPr/>
          <p:nvPr userDrawn="1"/>
        </p:nvSpPr>
        <p:spPr>
          <a:xfrm>
            <a:off x="9566027" y="3469648"/>
            <a:ext cx="1750646" cy="36788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example</a:t>
            </a:r>
          </a:p>
        </p:txBody>
      </p:sp>
      <p:sp>
        <p:nvSpPr>
          <p:cNvPr id="46" name="Rectangle: Rounded Corners 45">
            <a:extLst>
              <a:ext uri="{FF2B5EF4-FFF2-40B4-BE49-F238E27FC236}">
                <a16:creationId xmlns:a16="http://schemas.microsoft.com/office/drawing/2014/main" id="{85693766-E64A-4E2F-A894-0D10659AF65D}"/>
              </a:ext>
            </a:extLst>
          </p:cNvPr>
          <p:cNvSpPr/>
          <p:nvPr userDrawn="1"/>
        </p:nvSpPr>
        <p:spPr>
          <a:xfrm>
            <a:off x="9124464" y="4110903"/>
            <a:ext cx="1750646" cy="36788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example</a:t>
            </a:r>
          </a:p>
        </p:txBody>
      </p:sp>
      <p:sp>
        <p:nvSpPr>
          <p:cNvPr id="48" name="Rectangle: Rounded Corners 47">
            <a:extLst>
              <a:ext uri="{FF2B5EF4-FFF2-40B4-BE49-F238E27FC236}">
                <a16:creationId xmlns:a16="http://schemas.microsoft.com/office/drawing/2014/main" id="{971E0F69-6ED1-4F77-8AE1-8876648F3472}"/>
              </a:ext>
            </a:extLst>
          </p:cNvPr>
          <p:cNvSpPr/>
          <p:nvPr userDrawn="1"/>
        </p:nvSpPr>
        <p:spPr>
          <a:xfrm>
            <a:off x="7303477" y="2189262"/>
            <a:ext cx="1750646" cy="36788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description</a:t>
            </a:r>
          </a:p>
        </p:txBody>
      </p:sp>
      <p:sp>
        <p:nvSpPr>
          <p:cNvPr id="50" name="Rectangle: Rounded Corners 49">
            <a:extLst>
              <a:ext uri="{FF2B5EF4-FFF2-40B4-BE49-F238E27FC236}">
                <a16:creationId xmlns:a16="http://schemas.microsoft.com/office/drawing/2014/main" id="{3AC3642F-CB7B-4DBE-B5BC-0CC1207EC08C}"/>
              </a:ext>
            </a:extLst>
          </p:cNvPr>
          <p:cNvSpPr/>
          <p:nvPr userDrawn="1"/>
        </p:nvSpPr>
        <p:spPr>
          <a:xfrm>
            <a:off x="7303477" y="2828393"/>
            <a:ext cx="1750646" cy="36788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description</a:t>
            </a:r>
          </a:p>
        </p:txBody>
      </p:sp>
    </p:spTree>
    <p:extLst>
      <p:ext uri="{BB962C8B-B14F-4D97-AF65-F5344CB8AC3E}">
        <p14:creationId xmlns:p14="http://schemas.microsoft.com/office/powerpoint/2010/main" val="9839374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Content Placeholder 2"/>
          <p:cNvSpPr txBox="1">
            <a:spLocks/>
          </p:cNvSpPr>
          <p:nvPr userDrawn="1"/>
        </p:nvSpPr>
        <p:spPr>
          <a:xfrm>
            <a:off x="131932" y="817245"/>
            <a:ext cx="4058873" cy="4669155"/>
          </a:xfrm>
          <a:prstGeom prst="rect">
            <a:avLst/>
          </a:prstGeom>
        </p:spPr>
        <p:txBody>
          <a:bodyPr vert="horz" lIns="91440" tIns="45720" rIns="91440" bIns="45720" rtlCol="0">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Think about the last theme park ride you were on.</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1. Draw a sketch of the ride showing points where you had a high potential energy.  </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To use the freeform drawing tool go to:</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	“Insert&gt; Shapes&gt; Scribble”  </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To add text go to:</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	“Insert&gt; Text box”</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2. Label the points on the ride where you had the greatest </a:t>
            </a:r>
            <a:r>
              <a:rPr kumimoji="0" lang="en-US" sz="1400" b="1" i="1" u="sng"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gravitational</a:t>
            </a: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 and</a:t>
            </a:r>
            <a:r>
              <a:rPr kumimoji="0" lang="en-US" sz="1400" b="0" i="1"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 </a:t>
            </a:r>
            <a:r>
              <a:rPr kumimoji="0" lang="en-US" sz="1400" b="1" i="1" u="sng"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elastic potential energy</a:t>
            </a: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***Your pictures do not have to be perfect when using these tools. It is just a sketch.</a:t>
            </a:r>
          </a:p>
          <a:p>
            <a:pPr marL="210312" marR="0" lvl="0" indent="-210312" algn="l" defTabSz="914400" rtl="0" eaLnBrk="1" fontAlgn="auto" latinLnBrk="0" hangingPunct="1">
              <a:lnSpc>
                <a:spcPct val="90000"/>
              </a:lnSpc>
              <a:spcBef>
                <a:spcPts val="11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p:txBody>
      </p:sp>
      <p:pic>
        <p:nvPicPr>
          <p:cNvPr id="6" name="Picture 2" descr="https://c1.staticflickr.com/3/2671/3901448944_266a7e5406_b.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32296" y="93126"/>
            <a:ext cx="1259191" cy="167892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2DB623A0-199B-4A5D-884A-1D2645CDE1E5}"/>
              </a:ext>
            </a:extLst>
          </p:cNvPr>
          <p:cNvSpPr txBox="1">
            <a:spLocks/>
          </p:cNvSpPr>
          <p:nvPr userDrawn="1"/>
        </p:nvSpPr>
        <p:spPr>
          <a:xfrm>
            <a:off x="4309352" y="0"/>
            <a:ext cx="6355538" cy="725337"/>
          </a:xfrm>
          <a:prstGeom prst="rect">
            <a:avLst/>
          </a:prstGeom>
        </p:spPr>
        <p:txBody>
          <a:bodyPr vert="horz" lIns="73152" tIns="36576" rIns="73152" bIns="36576" rtlCol="0" anchor="ctr">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2800" b="1" dirty="0">
                <a:solidFill>
                  <a:srgbClr val="99CB38"/>
                </a:solidFill>
                <a:latin typeface="Verdana" panose="020B0604030504040204" pitchFamily="34" charset="0"/>
                <a:ea typeface="Verdana" panose="020B0604030504040204" pitchFamily="34" charset="0"/>
              </a:rPr>
              <a:t>Potential and Kinetic Energy</a:t>
            </a:r>
          </a:p>
        </p:txBody>
      </p:sp>
    </p:spTree>
    <p:extLst>
      <p:ext uri="{BB962C8B-B14F-4D97-AF65-F5344CB8AC3E}">
        <p14:creationId xmlns:p14="http://schemas.microsoft.com/office/powerpoint/2010/main" val="11341816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Content Placeholder 2"/>
          <p:cNvSpPr txBox="1">
            <a:spLocks/>
          </p:cNvSpPr>
          <p:nvPr userDrawn="1"/>
        </p:nvSpPr>
        <p:spPr>
          <a:xfrm>
            <a:off x="101452" y="763125"/>
            <a:ext cx="4058873" cy="4669155"/>
          </a:xfrm>
          <a:prstGeom prst="rect">
            <a:avLst/>
          </a:prstGeom>
        </p:spPr>
        <p:txBody>
          <a:bodyPr vert="horz" lIns="91440" tIns="45720" rIns="91440" bIns="45720" rtlCol="0">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Think about the theme park ride again.</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1. This time draw a sketch of the ride showing points where you had the greatest  </a:t>
            </a:r>
            <a:r>
              <a:rPr kumimoji="0" lang="en-US" sz="1400" b="1" i="1" u="sng"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kinetic energy</a:t>
            </a:r>
            <a:r>
              <a:rPr kumimoji="0" lang="en-U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2. Label the points on the ride where you had a high kinetic energy. </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3. Add points where your PE and KE were equal.</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***Your pictures do not have to be perfect when using these tools. It is just a sketch.</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p:txBody>
      </p:sp>
      <p:pic>
        <p:nvPicPr>
          <p:cNvPr id="6" name="Picture 2" descr="https://c1.staticflickr.com/3/2671/3901448944_266a7e5406_b.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32296" y="93126"/>
            <a:ext cx="1259191" cy="167892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259B6A4F-F7DA-41C5-8560-7CADE92D9634}"/>
              </a:ext>
            </a:extLst>
          </p:cNvPr>
          <p:cNvSpPr txBox="1">
            <a:spLocks/>
          </p:cNvSpPr>
          <p:nvPr userDrawn="1"/>
        </p:nvSpPr>
        <p:spPr>
          <a:xfrm>
            <a:off x="4309352" y="0"/>
            <a:ext cx="6355538" cy="725337"/>
          </a:xfrm>
          <a:prstGeom prst="rect">
            <a:avLst/>
          </a:prstGeom>
        </p:spPr>
        <p:txBody>
          <a:bodyPr vert="horz" lIns="73152" tIns="36576" rIns="73152" bIns="36576" rtlCol="0" anchor="ctr">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2800" b="1" dirty="0">
                <a:solidFill>
                  <a:srgbClr val="99CB38"/>
                </a:solidFill>
                <a:latin typeface="Verdana" panose="020B0604030504040204" pitchFamily="34" charset="0"/>
                <a:ea typeface="Verdana" panose="020B0604030504040204" pitchFamily="34" charset="0"/>
              </a:rPr>
              <a:t>Potential and Kinetic Energy</a:t>
            </a:r>
          </a:p>
        </p:txBody>
      </p:sp>
    </p:spTree>
    <p:extLst>
      <p:ext uri="{BB962C8B-B14F-4D97-AF65-F5344CB8AC3E}">
        <p14:creationId xmlns:p14="http://schemas.microsoft.com/office/powerpoint/2010/main" val="41497214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4_Custom Layout">
    <p:bg>
      <p:bgPr>
        <a:blipFill dpi="0" rotWithShape="1">
          <a:blip r:embed="rId2">
            <a:alphaModFix amt="15000"/>
            <a:lum/>
          </a:blip>
          <a:srcRect/>
          <a:tile tx="0" ty="0" sx="100000" sy="100000" flip="none" algn="tl"/>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E3FB77-243B-4195-95FD-4F8C7CEA113D}"/>
              </a:ext>
            </a:extLst>
          </p:cNvPr>
          <p:cNvSpPr txBox="1"/>
          <p:nvPr userDrawn="1"/>
        </p:nvSpPr>
        <p:spPr>
          <a:xfrm>
            <a:off x="112596" y="678180"/>
            <a:ext cx="3817566" cy="1077218"/>
          </a:xfrm>
          <a:prstGeom prst="rect">
            <a:avLst/>
          </a:prstGeom>
          <a:noFill/>
        </p:spPr>
        <p:txBody>
          <a:bodyPr wrap="square" rtlCol="0">
            <a:spAutoFit/>
          </a:bodyPr>
          <a:lstStyle/>
          <a:p>
            <a:pPr algn="l"/>
            <a:r>
              <a:rPr lang="en-US" sz="1600" dirty="0"/>
              <a:t>Use the diagram to fill in the organizer by clicking on the </a:t>
            </a:r>
          </a:p>
          <a:p>
            <a:pPr algn="l"/>
            <a:r>
              <a:rPr lang="en-US" sz="1600" dirty="0"/>
              <a:t>cards and dragging them to </a:t>
            </a:r>
            <a:br>
              <a:rPr lang="en-US" sz="1600" dirty="0"/>
            </a:br>
            <a:r>
              <a:rPr lang="en-US" sz="1600" dirty="0"/>
              <a:t>their correct position.</a:t>
            </a:r>
          </a:p>
        </p:txBody>
      </p:sp>
      <p:sp>
        <p:nvSpPr>
          <p:cNvPr id="18" name="Rectangle: Rounded Corners 17">
            <a:extLst>
              <a:ext uri="{FF2B5EF4-FFF2-40B4-BE49-F238E27FC236}">
                <a16:creationId xmlns:a16="http://schemas.microsoft.com/office/drawing/2014/main" id="{BEEB65E6-301F-4B24-B5D0-AB7BE2BFFFBA}"/>
              </a:ext>
            </a:extLst>
          </p:cNvPr>
          <p:cNvSpPr/>
          <p:nvPr userDrawn="1"/>
        </p:nvSpPr>
        <p:spPr>
          <a:xfrm>
            <a:off x="4639471" y="716280"/>
            <a:ext cx="3658111" cy="215646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accent1">
                    <a:lumMod val="75000"/>
                  </a:schemeClr>
                </a:solidFill>
              </a:rPr>
              <a:t>Describe the energy at </a:t>
            </a:r>
            <a:r>
              <a:rPr lang="en-US" b="1" dirty="0">
                <a:solidFill>
                  <a:schemeClr val="accent1">
                    <a:lumMod val="75000"/>
                  </a:schemeClr>
                </a:solidFill>
              </a:rPr>
              <a:t>Point A</a:t>
            </a:r>
          </a:p>
        </p:txBody>
      </p:sp>
      <p:sp>
        <p:nvSpPr>
          <p:cNvPr id="20" name="Rectangle: Rounded Corners 19">
            <a:extLst>
              <a:ext uri="{FF2B5EF4-FFF2-40B4-BE49-F238E27FC236}">
                <a16:creationId xmlns:a16="http://schemas.microsoft.com/office/drawing/2014/main" id="{1D693F8B-ABF8-4FD2-A6AE-2E69E22BC18F}"/>
              </a:ext>
            </a:extLst>
          </p:cNvPr>
          <p:cNvSpPr/>
          <p:nvPr userDrawn="1"/>
        </p:nvSpPr>
        <p:spPr>
          <a:xfrm>
            <a:off x="8421294" y="2993291"/>
            <a:ext cx="3658111" cy="215646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9CB38">
                    <a:lumMod val="75000"/>
                  </a:srgbClr>
                </a:solidFill>
                <a:effectLst/>
                <a:uLnTx/>
                <a:uFillTx/>
                <a:latin typeface="+mn-lt"/>
                <a:ea typeface="+mn-ea"/>
                <a:cs typeface="+mn-cs"/>
              </a:rPr>
              <a:t>Describe the energy at </a:t>
            </a:r>
            <a:r>
              <a:rPr kumimoji="0" lang="en-US" sz="1800" b="1" i="0" u="none" strike="noStrike" kern="1200" cap="none" spc="0" normalizeH="0" baseline="0" noProof="0" dirty="0">
                <a:ln>
                  <a:noFill/>
                </a:ln>
                <a:solidFill>
                  <a:srgbClr val="99CB38">
                    <a:lumMod val="75000"/>
                  </a:srgbClr>
                </a:solidFill>
                <a:effectLst/>
                <a:uLnTx/>
                <a:uFillTx/>
                <a:latin typeface="+mn-lt"/>
                <a:ea typeface="+mn-ea"/>
                <a:cs typeface="+mn-cs"/>
              </a:rPr>
              <a:t>Point D</a:t>
            </a:r>
          </a:p>
        </p:txBody>
      </p:sp>
      <p:sp>
        <p:nvSpPr>
          <p:cNvPr id="22" name="Rectangle: Rounded Corners 21">
            <a:extLst>
              <a:ext uri="{FF2B5EF4-FFF2-40B4-BE49-F238E27FC236}">
                <a16:creationId xmlns:a16="http://schemas.microsoft.com/office/drawing/2014/main" id="{CB5C8A7E-CC77-493F-8459-01F011D004F8}"/>
              </a:ext>
            </a:extLst>
          </p:cNvPr>
          <p:cNvSpPr/>
          <p:nvPr userDrawn="1"/>
        </p:nvSpPr>
        <p:spPr>
          <a:xfrm>
            <a:off x="4639470" y="2993291"/>
            <a:ext cx="3658111" cy="215646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9CB38">
                    <a:lumMod val="75000"/>
                  </a:srgbClr>
                </a:solidFill>
                <a:effectLst/>
                <a:uLnTx/>
                <a:uFillTx/>
                <a:latin typeface="+mn-lt"/>
                <a:ea typeface="+mn-ea"/>
                <a:cs typeface="+mn-cs"/>
              </a:rPr>
              <a:t>Describe the energy at </a:t>
            </a:r>
            <a:r>
              <a:rPr kumimoji="0" lang="en-US" sz="1800" b="1" i="0" u="none" strike="noStrike" kern="1200" cap="none" spc="0" normalizeH="0" baseline="0" noProof="0" dirty="0">
                <a:ln>
                  <a:noFill/>
                </a:ln>
                <a:solidFill>
                  <a:srgbClr val="99CB38">
                    <a:lumMod val="75000"/>
                  </a:srgbClr>
                </a:solidFill>
                <a:effectLst/>
                <a:uLnTx/>
                <a:uFillTx/>
                <a:latin typeface="+mn-lt"/>
                <a:ea typeface="+mn-ea"/>
                <a:cs typeface="+mn-cs"/>
              </a:rPr>
              <a:t>Point C</a:t>
            </a:r>
          </a:p>
        </p:txBody>
      </p:sp>
      <p:sp>
        <p:nvSpPr>
          <p:cNvPr id="24" name="Rectangle: Rounded Corners 23">
            <a:extLst>
              <a:ext uri="{FF2B5EF4-FFF2-40B4-BE49-F238E27FC236}">
                <a16:creationId xmlns:a16="http://schemas.microsoft.com/office/drawing/2014/main" id="{56BCA616-9FCD-4093-B34C-57FFA0EFEE63}"/>
              </a:ext>
            </a:extLst>
          </p:cNvPr>
          <p:cNvSpPr/>
          <p:nvPr userDrawn="1"/>
        </p:nvSpPr>
        <p:spPr>
          <a:xfrm>
            <a:off x="8421293" y="716280"/>
            <a:ext cx="3658111" cy="215646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9CB38">
                    <a:lumMod val="75000"/>
                  </a:srgbClr>
                </a:solidFill>
                <a:effectLst/>
                <a:uLnTx/>
                <a:uFillTx/>
                <a:latin typeface="+mn-lt"/>
                <a:ea typeface="+mn-ea"/>
                <a:cs typeface="+mn-cs"/>
              </a:rPr>
              <a:t>Describe the energy at </a:t>
            </a:r>
            <a:r>
              <a:rPr kumimoji="0" lang="en-US" sz="1800" b="1" i="0" u="none" strike="noStrike" kern="1200" cap="none" spc="0" normalizeH="0" baseline="0" noProof="0" dirty="0">
                <a:ln>
                  <a:noFill/>
                </a:ln>
                <a:solidFill>
                  <a:srgbClr val="99CB38">
                    <a:lumMod val="75000"/>
                  </a:srgbClr>
                </a:solidFill>
                <a:effectLst/>
                <a:uLnTx/>
                <a:uFillTx/>
                <a:latin typeface="+mn-lt"/>
                <a:ea typeface="+mn-ea"/>
                <a:cs typeface="+mn-cs"/>
              </a:rPr>
              <a:t>Point B</a:t>
            </a:r>
          </a:p>
        </p:txBody>
      </p:sp>
      <p:pic>
        <p:nvPicPr>
          <p:cNvPr id="12" name="Picture 11">
            <a:extLst>
              <a:ext uri="{FF2B5EF4-FFF2-40B4-BE49-F238E27FC236}">
                <a16:creationId xmlns:a16="http://schemas.microsoft.com/office/drawing/2014/main" id="{A5FE1817-CDFC-4E24-AC55-7DC909B31F2F}"/>
              </a:ext>
            </a:extLst>
          </p:cNvPr>
          <p:cNvPicPr>
            <a:picLocks noChangeAspect="1"/>
          </p:cNvPicPr>
          <p:nvPr userDrawn="1"/>
        </p:nvPicPr>
        <p:blipFill>
          <a:blip r:embed="rId3"/>
          <a:stretch>
            <a:fillRect/>
          </a:stretch>
        </p:blipFill>
        <p:spPr>
          <a:xfrm rot="10800000">
            <a:off x="7217662" y="2236908"/>
            <a:ext cx="2268310" cy="1392216"/>
          </a:xfrm>
          <a:prstGeom prst="roundRect">
            <a:avLst/>
          </a:prstGeom>
          <a:solidFill>
            <a:schemeClr val="bg1"/>
          </a:solidFill>
          <a:ln>
            <a:solidFill>
              <a:schemeClr val="accent2"/>
            </a:solidFill>
          </a:ln>
        </p:spPr>
      </p:pic>
      <p:pic>
        <p:nvPicPr>
          <p:cNvPr id="26" name="Picture 25">
            <a:extLst>
              <a:ext uri="{FF2B5EF4-FFF2-40B4-BE49-F238E27FC236}">
                <a16:creationId xmlns:a16="http://schemas.microsoft.com/office/drawing/2014/main" id="{2D9ECC4F-6AB6-47E1-AB03-B07E295FCE6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34721" y="789140"/>
            <a:ext cx="614069" cy="612648"/>
          </a:xfrm>
          <a:prstGeom prst="rect">
            <a:avLst/>
          </a:prstGeom>
        </p:spPr>
      </p:pic>
      <p:sp>
        <p:nvSpPr>
          <p:cNvPr id="27" name="Rectangle: Rounded Corners 26">
            <a:extLst>
              <a:ext uri="{FF2B5EF4-FFF2-40B4-BE49-F238E27FC236}">
                <a16:creationId xmlns:a16="http://schemas.microsoft.com/office/drawing/2014/main" id="{3CA10937-CEFA-4EC2-B6BD-25D82C27A0C7}"/>
              </a:ext>
            </a:extLst>
          </p:cNvPr>
          <p:cNvSpPr/>
          <p:nvPr userDrawn="1"/>
        </p:nvSpPr>
        <p:spPr>
          <a:xfrm>
            <a:off x="4837369" y="1821653"/>
            <a:ext cx="2318437" cy="82296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kern="1200" dirty="0">
                <a:solidFill>
                  <a:schemeClr val="tx1">
                    <a:lumMod val="75000"/>
                    <a:lumOff val="25000"/>
                  </a:schemeClr>
                </a:solidFill>
                <a:latin typeface="+mn-lt"/>
                <a:ea typeface="+mn-ea"/>
                <a:cs typeface="+mn-cs"/>
              </a:rPr>
              <a:t>Place description here</a:t>
            </a:r>
          </a:p>
        </p:txBody>
      </p:sp>
      <p:sp>
        <p:nvSpPr>
          <p:cNvPr id="29" name="Rectangle: Rounded Corners 28">
            <a:extLst>
              <a:ext uri="{FF2B5EF4-FFF2-40B4-BE49-F238E27FC236}">
                <a16:creationId xmlns:a16="http://schemas.microsoft.com/office/drawing/2014/main" id="{B5052BB0-1DDB-46D6-895E-6CFBD794736D}"/>
              </a:ext>
            </a:extLst>
          </p:cNvPr>
          <p:cNvSpPr/>
          <p:nvPr userDrawn="1"/>
        </p:nvSpPr>
        <p:spPr>
          <a:xfrm>
            <a:off x="4837369" y="3213869"/>
            <a:ext cx="2318437" cy="82296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lumMod val="75000"/>
                    <a:lumOff val="25000"/>
                  </a:schemeClr>
                </a:solidFill>
                <a:effectLst/>
                <a:uLnTx/>
                <a:uFillTx/>
                <a:latin typeface="+mn-lt"/>
                <a:ea typeface="+mn-ea"/>
                <a:cs typeface="+mn-cs"/>
              </a:rPr>
              <a:t>Place description here</a:t>
            </a:r>
          </a:p>
        </p:txBody>
      </p:sp>
      <p:sp>
        <p:nvSpPr>
          <p:cNvPr id="31" name="Rectangle: Rounded Corners 30">
            <a:extLst>
              <a:ext uri="{FF2B5EF4-FFF2-40B4-BE49-F238E27FC236}">
                <a16:creationId xmlns:a16="http://schemas.microsoft.com/office/drawing/2014/main" id="{357FB762-D791-40F2-83F7-20DDCEFDBD7C}"/>
              </a:ext>
            </a:extLst>
          </p:cNvPr>
          <p:cNvSpPr/>
          <p:nvPr userDrawn="1"/>
        </p:nvSpPr>
        <p:spPr>
          <a:xfrm>
            <a:off x="9556342" y="3213869"/>
            <a:ext cx="2318437" cy="82296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lumMod val="75000"/>
                    <a:lumOff val="25000"/>
                  </a:schemeClr>
                </a:solidFill>
                <a:effectLst/>
                <a:uLnTx/>
                <a:uFillTx/>
                <a:latin typeface="+mn-lt"/>
                <a:ea typeface="+mn-ea"/>
                <a:cs typeface="+mn-cs"/>
              </a:rPr>
              <a:t>Place description here</a:t>
            </a:r>
          </a:p>
        </p:txBody>
      </p:sp>
      <p:sp>
        <p:nvSpPr>
          <p:cNvPr id="33" name="Rectangle: Rounded Corners 32">
            <a:extLst>
              <a:ext uri="{FF2B5EF4-FFF2-40B4-BE49-F238E27FC236}">
                <a16:creationId xmlns:a16="http://schemas.microsoft.com/office/drawing/2014/main" id="{A925174D-831A-4489-9BB9-BF5BDD660C7F}"/>
              </a:ext>
            </a:extLst>
          </p:cNvPr>
          <p:cNvSpPr/>
          <p:nvPr userDrawn="1"/>
        </p:nvSpPr>
        <p:spPr>
          <a:xfrm>
            <a:off x="9556343" y="1825901"/>
            <a:ext cx="2318437" cy="82296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1">
                    <a:lumMod val="75000"/>
                    <a:lumOff val="25000"/>
                  </a:schemeClr>
                </a:solidFill>
                <a:effectLst/>
                <a:uLnTx/>
                <a:uFillTx/>
                <a:latin typeface="+mn-lt"/>
                <a:ea typeface="+mn-ea"/>
                <a:cs typeface="+mn-cs"/>
              </a:rPr>
              <a:t>Place description here</a:t>
            </a:r>
          </a:p>
        </p:txBody>
      </p:sp>
      <p:sp>
        <p:nvSpPr>
          <p:cNvPr id="2" name="Title 1">
            <a:extLst>
              <a:ext uri="{FF2B5EF4-FFF2-40B4-BE49-F238E27FC236}">
                <a16:creationId xmlns:a16="http://schemas.microsoft.com/office/drawing/2014/main" id="{8EA96EE3-964E-4088-9E8B-2AA525555CD7}"/>
              </a:ext>
            </a:extLst>
          </p:cNvPr>
          <p:cNvSpPr txBox="1">
            <a:spLocks/>
          </p:cNvSpPr>
          <p:nvPr userDrawn="1"/>
        </p:nvSpPr>
        <p:spPr>
          <a:xfrm>
            <a:off x="4309352" y="0"/>
            <a:ext cx="7882648" cy="725337"/>
          </a:xfrm>
          <a:prstGeom prst="rect">
            <a:avLst/>
          </a:prstGeom>
        </p:spPr>
        <p:txBody>
          <a:bodyPr vert="horz" lIns="73152" tIns="36576" rIns="73152" bIns="36576" rtlCol="0" anchor="ctr">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dirty="0">
                <a:solidFill>
                  <a:srgbClr val="99CB38"/>
                </a:solidFill>
                <a:latin typeface="Verdana" panose="020B0604030504040204" pitchFamily="34" charset="0"/>
                <a:ea typeface="Verdana" panose="020B0604030504040204" pitchFamily="34" charset="0"/>
              </a:rPr>
              <a:t>Potential and Kinetic Energy</a:t>
            </a:r>
          </a:p>
        </p:txBody>
      </p:sp>
    </p:spTree>
    <p:extLst>
      <p:ext uri="{BB962C8B-B14F-4D97-AF65-F5344CB8AC3E}">
        <p14:creationId xmlns:p14="http://schemas.microsoft.com/office/powerpoint/2010/main" val="19870852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6360591-DC4D-48E3-9EBF-051115389DCA}"/>
              </a:ext>
            </a:extLst>
          </p:cNvPr>
          <p:cNvGraphicFramePr>
            <a:graphicFrameLocks noGrp="1"/>
          </p:cNvGraphicFramePr>
          <p:nvPr userDrawn="1">
            <p:extLst>
              <p:ext uri="{D42A27DB-BD31-4B8C-83A1-F6EECF244321}">
                <p14:modId xmlns:p14="http://schemas.microsoft.com/office/powerpoint/2010/main" val="1569445392"/>
              </p:ext>
            </p:extLst>
          </p:nvPr>
        </p:nvGraphicFramePr>
        <p:xfrm>
          <a:off x="4630794" y="685801"/>
          <a:ext cx="7259217" cy="4621283"/>
        </p:xfrm>
        <a:graphic>
          <a:graphicData uri="http://schemas.openxmlformats.org/drawingml/2006/table">
            <a:tbl>
              <a:tblPr firstRow="1" bandRow="1">
                <a:effectLst/>
                <a:tableStyleId>{E269D01E-BC32-4049-B463-5C60D7B0CCD2}</a:tableStyleId>
              </a:tblPr>
              <a:tblGrid>
                <a:gridCol w="2909789">
                  <a:extLst>
                    <a:ext uri="{9D8B030D-6E8A-4147-A177-3AD203B41FA5}">
                      <a16:colId xmlns:a16="http://schemas.microsoft.com/office/drawing/2014/main" val="20000"/>
                    </a:ext>
                  </a:extLst>
                </a:gridCol>
                <a:gridCol w="2174714">
                  <a:extLst>
                    <a:ext uri="{9D8B030D-6E8A-4147-A177-3AD203B41FA5}">
                      <a16:colId xmlns:a16="http://schemas.microsoft.com/office/drawing/2014/main" val="20001"/>
                    </a:ext>
                  </a:extLst>
                </a:gridCol>
                <a:gridCol w="2174714">
                  <a:extLst>
                    <a:ext uri="{9D8B030D-6E8A-4147-A177-3AD203B41FA5}">
                      <a16:colId xmlns:a16="http://schemas.microsoft.com/office/drawing/2014/main" val="20002"/>
                    </a:ext>
                  </a:extLst>
                </a:gridCol>
              </a:tblGrid>
              <a:tr h="628482">
                <a:tc>
                  <a:txBody>
                    <a:bodyPr/>
                    <a:lstStyle>
                      <a:lvl1pPr marL="0" algn="l" defTabSz="731520" rtl="0" eaLnBrk="1" latinLnBrk="0" hangingPunct="1">
                        <a:defRPr sz="1440" b="1" kern="1200">
                          <a:solidFill>
                            <a:schemeClr val="lt1"/>
                          </a:solidFill>
                          <a:latin typeface="Corbel"/>
                        </a:defRPr>
                      </a:lvl1pPr>
                      <a:lvl2pPr marL="365760" algn="l" defTabSz="731520" rtl="0" eaLnBrk="1" latinLnBrk="0" hangingPunct="1">
                        <a:defRPr sz="1440" b="1" kern="1200">
                          <a:solidFill>
                            <a:schemeClr val="lt1"/>
                          </a:solidFill>
                          <a:latin typeface="Corbel"/>
                        </a:defRPr>
                      </a:lvl2pPr>
                      <a:lvl3pPr marL="731520" algn="l" defTabSz="731520" rtl="0" eaLnBrk="1" latinLnBrk="0" hangingPunct="1">
                        <a:defRPr sz="1440" b="1" kern="1200">
                          <a:solidFill>
                            <a:schemeClr val="lt1"/>
                          </a:solidFill>
                          <a:latin typeface="Corbel"/>
                        </a:defRPr>
                      </a:lvl3pPr>
                      <a:lvl4pPr marL="1097280" algn="l" defTabSz="731520" rtl="0" eaLnBrk="1" latinLnBrk="0" hangingPunct="1">
                        <a:defRPr sz="1440" b="1" kern="1200">
                          <a:solidFill>
                            <a:schemeClr val="lt1"/>
                          </a:solidFill>
                          <a:latin typeface="Corbel"/>
                        </a:defRPr>
                      </a:lvl4pPr>
                      <a:lvl5pPr marL="1463040" algn="l" defTabSz="731520" rtl="0" eaLnBrk="1" latinLnBrk="0" hangingPunct="1">
                        <a:defRPr sz="1440" b="1" kern="1200">
                          <a:solidFill>
                            <a:schemeClr val="lt1"/>
                          </a:solidFill>
                          <a:latin typeface="Corbel"/>
                        </a:defRPr>
                      </a:lvl5pPr>
                      <a:lvl6pPr marL="1828800" algn="l" defTabSz="731520" rtl="0" eaLnBrk="1" latinLnBrk="0" hangingPunct="1">
                        <a:defRPr sz="1440" b="1" kern="1200">
                          <a:solidFill>
                            <a:schemeClr val="lt1"/>
                          </a:solidFill>
                          <a:latin typeface="Corbel"/>
                        </a:defRPr>
                      </a:lvl6pPr>
                      <a:lvl7pPr marL="2194560" algn="l" defTabSz="731520" rtl="0" eaLnBrk="1" latinLnBrk="0" hangingPunct="1">
                        <a:defRPr sz="1440" b="1" kern="1200">
                          <a:solidFill>
                            <a:schemeClr val="lt1"/>
                          </a:solidFill>
                          <a:latin typeface="Corbel"/>
                        </a:defRPr>
                      </a:lvl7pPr>
                      <a:lvl8pPr marL="2560320" algn="l" defTabSz="731520" rtl="0" eaLnBrk="1" latinLnBrk="0" hangingPunct="1">
                        <a:defRPr sz="1440" b="1" kern="1200">
                          <a:solidFill>
                            <a:schemeClr val="lt1"/>
                          </a:solidFill>
                          <a:latin typeface="Corbel"/>
                        </a:defRPr>
                      </a:lvl8pPr>
                      <a:lvl9pPr marL="2926080" algn="l" defTabSz="731520" rtl="0" eaLnBrk="1" latinLnBrk="0" hangingPunct="1">
                        <a:defRPr sz="1440" b="1" kern="1200">
                          <a:solidFill>
                            <a:schemeClr val="lt1"/>
                          </a:solidFill>
                          <a:latin typeface="Corbel"/>
                        </a:defRPr>
                      </a:lvl9pPr>
                    </a:lstStyle>
                    <a:p>
                      <a:pPr algn="ctr"/>
                      <a:r>
                        <a:rPr lang="en-US" sz="2400" b="1" dirty="0">
                          <a:solidFill>
                            <a:schemeClr val="tx1"/>
                          </a:solidFill>
                          <a:latin typeface="+mn-lt"/>
                        </a:rPr>
                        <a:t>Situation</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solidFill>
                  </a:tcPr>
                </a:tc>
                <a:tc>
                  <a:txBody>
                    <a:bodyPr/>
                    <a:lstStyle>
                      <a:lvl1pPr marL="0" algn="l" defTabSz="731520" rtl="0" eaLnBrk="1" latinLnBrk="0" hangingPunct="1">
                        <a:defRPr sz="1440" b="1" kern="1200">
                          <a:solidFill>
                            <a:schemeClr val="lt1"/>
                          </a:solidFill>
                          <a:latin typeface="Corbel"/>
                        </a:defRPr>
                      </a:lvl1pPr>
                      <a:lvl2pPr marL="365760" algn="l" defTabSz="731520" rtl="0" eaLnBrk="1" latinLnBrk="0" hangingPunct="1">
                        <a:defRPr sz="1440" b="1" kern="1200">
                          <a:solidFill>
                            <a:schemeClr val="lt1"/>
                          </a:solidFill>
                          <a:latin typeface="Corbel"/>
                        </a:defRPr>
                      </a:lvl2pPr>
                      <a:lvl3pPr marL="731520" algn="l" defTabSz="731520" rtl="0" eaLnBrk="1" latinLnBrk="0" hangingPunct="1">
                        <a:defRPr sz="1440" b="1" kern="1200">
                          <a:solidFill>
                            <a:schemeClr val="lt1"/>
                          </a:solidFill>
                          <a:latin typeface="Corbel"/>
                        </a:defRPr>
                      </a:lvl3pPr>
                      <a:lvl4pPr marL="1097280" algn="l" defTabSz="731520" rtl="0" eaLnBrk="1" latinLnBrk="0" hangingPunct="1">
                        <a:defRPr sz="1440" b="1" kern="1200">
                          <a:solidFill>
                            <a:schemeClr val="lt1"/>
                          </a:solidFill>
                          <a:latin typeface="Corbel"/>
                        </a:defRPr>
                      </a:lvl4pPr>
                      <a:lvl5pPr marL="1463040" algn="l" defTabSz="731520" rtl="0" eaLnBrk="1" latinLnBrk="0" hangingPunct="1">
                        <a:defRPr sz="1440" b="1" kern="1200">
                          <a:solidFill>
                            <a:schemeClr val="lt1"/>
                          </a:solidFill>
                          <a:latin typeface="Corbel"/>
                        </a:defRPr>
                      </a:lvl5pPr>
                      <a:lvl6pPr marL="1828800" algn="l" defTabSz="731520" rtl="0" eaLnBrk="1" latinLnBrk="0" hangingPunct="1">
                        <a:defRPr sz="1440" b="1" kern="1200">
                          <a:solidFill>
                            <a:schemeClr val="lt1"/>
                          </a:solidFill>
                          <a:latin typeface="Corbel"/>
                        </a:defRPr>
                      </a:lvl6pPr>
                      <a:lvl7pPr marL="2194560" algn="l" defTabSz="731520" rtl="0" eaLnBrk="1" latinLnBrk="0" hangingPunct="1">
                        <a:defRPr sz="1440" b="1" kern="1200">
                          <a:solidFill>
                            <a:schemeClr val="lt1"/>
                          </a:solidFill>
                          <a:latin typeface="Corbel"/>
                        </a:defRPr>
                      </a:lvl7pPr>
                      <a:lvl8pPr marL="2560320" algn="l" defTabSz="731520" rtl="0" eaLnBrk="1" latinLnBrk="0" hangingPunct="1">
                        <a:defRPr sz="1440" b="1" kern="1200">
                          <a:solidFill>
                            <a:schemeClr val="lt1"/>
                          </a:solidFill>
                          <a:latin typeface="Corbel"/>
                        </a:defRPr>
                      </a:lvl8pPr>
                      <a:lvl9pPr marL="2926080" algn="l" defTabSz="731520" rtl="0" eaLnBrk="1" latinLnBrk="0" hangingPunct="1">
                        <a:defRPr sz="1440" b="1" kern="1200">
                          <a:solidFill>
                            <a:schemeClr val="lt1"/>
                          </a:solidFill>
                          <a:latin typeface="Corbel"/>
                        </a:defRPr>
                      </a:lvl9pPr>
                    </a:lstStyle>
                    <a:p>
                      <a:pPr algn="ctr"/>
                      <a:r>
                        <a:rPr lang="en-US" sz="2400" dirty="0">
                          <a:solidFill>
                            <a:schemeClr val="tx1"/>
                          </a:solidFill>
                          <a:latin typeface="+mn-lt"/>
                        </a:rPr>
                        <a:t>Potential</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solidFill>
                  </a:tcPr>
                </a:tc>
                <a:tc>
                  <a:txBody>
                    <a:bodyPr/>
                    <a:lstStyle>
                      <a:lvl1pPr marL="0" algn="l" defTabSz="731520" rtl="0" eaLnBrk="1" latinLnBrk="0" hangingPunct="1">
                        <a:defRPr sz="1440" b="1" kern="1200">
                          <a:solidFill>
                            <a:schemeClr val="lt1"/>
                          </a:solidFill>
                          <a:latin typeface="Corbel"/>
                        </a:defRPr>
                      </a:lvl1pPr>
                      <a:lvl2pPr marL="365760" algn="l" defTabSz="731520" rtl="0" eaLnBrk="1" latinLnBrk="0" hangingPunct="1">
                        <a:defRPr sz="1440" b="1" kern="1200">
                          <a:solidFill>
                            <a:schemeClr val="lt1"/>
                          </a:solidFill>
                          <a:latin typeface="Corbel"/>
                        </a:defRPr>
                      </a:lvl2pPr>
                      <a:lvl3pPr marL="731520" algn="l" defTabSz="731520" rtl="0" eaLnBrk="1" latinLnBrk="0" hangingPunct="1">
                        <a:defRPr sz="1440" b="1" kern="1200">
                          <a:solidFill>
                            <a:schemeClr val="lt1"/>
                          </a:solidFill>
                          <a:latin typeface="Corbel"/>
                        </a:defRPr>
                      </a:lvl3pPr>
                      <a:lvl4pPr marL="1097280" algn="l" defTabSz="731520" rtl="0" eaLnBrk="1" latinLnBrk="0" hangingPunct="1">
                        <a:defRPr sz="1440" b="1" kern="1200">
                          <a:solidFill>
                            <a:schemeClr val="lt1"/>
                          </a:solidFill>
                          <a:latin typeface="Corbel"/>
                        </a:defRPr>
                      </a:lvl4pPr>
                      <a:lvl5pPr marL="1463040" algn="l" defTabSz="731520" rtl="0" eaLnBrk="1" latinLnBrk="0" hangingPunct="1">
                        <a:defRPr sz="1440" b="1" kern="1200">
                          <a:solidFill>
                            <a:schemeClr val="lt1"/>
                          </a:solidFill>
                          <a:latin typeface="Corbel"/>
                        </a:defRPr>
                      </a:lvl5pPr>
                      <a:lvl6pPr marL="1828800" algn="l" defTabSz="731520" rtl="0" eaLnBrk="1" latinLnBrk="0" hangingPunct="1">
                        <a:defRPr sz="1440" b="1" kern="1200">
                          <a:solidFill>
                            <a:schemeClr val="lt1"/>
                          </a:solidFill>
                          <a:latin typeface="Corbel"/>
                        </a:defRPr>
                      </a:lvl6pPr>
                      <a:lvl7pPr marL="2194560" algn="l" defTabSz="731520" rtl="0" eaLnBrk="1" latinLnBrk="0" hangingPunct="1">
                        <a:defRPr sz="1440" b="1" kern="1200">
                          <a:solidFill>
                            <a:schemeClr val="lt1"/>
                          </a:solidFill>
                          <a:latin typeface="Corbel"/>
                        </a:defRPr>
                      </a:lvl7pPr>
                      <a:lvl8pPr marL="2560320" algn="l" defTabSz="731520" rtl="0" eaLnBrk="1" latinLnBrk="0" hangingPunct="1">
                        <a:defRPr sz="1440" b="1" kern="1200">
                          <a:solidFill>
                            <a:schemeClr val="lt1"/>
                          </a:solidFill>
                          <a:latin typeface="Corbel"/>
                        </a:defRPr>
                      </a:lvl8pPr>
                      <a:lvl9pPr marL="2926080" algn="l" defTabSz="731520" rtl="0" eaLnBrk="1" latinLnBrk="0" hangingPunct="1">
                        <a:defRPr sz="1440" b="1" kern="1200">
                          <a:solidFill>
                            <a:schemeClr val="lt1"/>
                          </a:solidFill>
                          <a:latin typeface="Corbel"/>
                        </a:defRPr>
                      </a:lvl9pPr>
                    </a:lstStyle>
                    <a:p>
                      <a:pPr algn="ctr"/>
                      <a:r>
                        <a:rPr lang="en-US" sz="2400" dirty="0">
                          <a:solidFill>
                            <a:schemeClr val="tx1"/>
                          </a:solidFill>
                          <a:latin typeface="+mn-lt"/>
                        </a:rPr>
                        <a:t>Kinetic</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782981">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r>
                        <a:rPr lang="en-US" sz="1600" b="0" dirty="0">
                          <a:solidFill>
                            <a:schemeClr val="tx1"/>
                          </a:solidFill>
                          <a:latin typeface="+mn-lt"/>
                        </a:rPr>
                        <a:t>Standing on the end of a diving</a:t>
                      </a:r>
                      <a:r>
                        <a:rPr lang="en-US" sz="1600" b="0" baseline="0" dirty="0">
                          <a:solidFill>
                            <a:schemeClr val="tx1"/>
                          </a:solidFill>
                          <a:latin typeface="+mn-lt"/>
                        </a:rPr>
                        <a:t> board.</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60000"/>
                        <a:lumOff val="40000"/>
                      </a:schemeClr>
                    </a:solidFill>
                  </a:tcPr>
                </a:tc>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pPr algn="ctr"/>
                      <a:endParaRPr lang="en-US" sz="180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60000"/>
                        <a:lumOff val="40000"/>
                      </a:schemeClr>
                    </a:solidFill>
                  </a:tcPr>
                </a:tc>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pPr algn="ctr"/>
                      <a:endParaRPr lang="en-US" sz="180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802455">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r>
                        <a:rPr lang="en-US" sz="1600" b="0" dirty="0">
                          <a:solidFill>
                            <a:schemeClr val="tx1"/>
                          </a:solidFill>
                          <a:latin typeface="+mn-lt"/>
                        </a:rPr>
                        <a:t>Falling from the top of a ladder.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20000"/>
                        <a:lumOff val="80000"/>
                      </a:schemeClr>
                    </a:solidFill>
                  </a:tcPr>
                </a:tc>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pPr algn="ctr"/>
                      <a:endParaRPr lang="en-US" sz="180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20000"/>
                        <a:lumOff val="80000"/>
                      </a:schemeClr>
                    </a:solidFill>
                  </a:tcPr>
                </a:tc>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pPr algn="ctr"/>
                      <a:endParaRPr lang="en-US" sz="180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802455">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r>
                        <a:rPr lang="en-US" sz="1600" b="0" dirty="0">
                          <a:solidFill>
                            <a:schemeClr val="tx1"/>
                          </a:solidFill>
                          <a:latin typeface="+mn-lt"/>
                        </a:rPr>
                        <a:t>A rubber band pulled back as far as it can go.</a:t>
                      </a:r>
                      <a:endParaRPr lang="en-US" sz="1600" b="0" baseline="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60000"/>
                        <a:lumOff val="40000"/>
                      </a:schemeClr>
                    </a:solidFill>
                  </a:tcPr>
                </a:tc>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pPr algn="ctr"/>
                      <a:endParaRPr lang="en-US" sz="180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60000"/>
                        <a:lumOff val="40000"/>
                      </a:schemeClr>
                    </a:solidFill>
                  </a:tcPr>
                </a:tc>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pPr algn="ctr"/>
                      <a:endParaRPr lang="en-US" sz="180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3"/>
                  </a:ext>
                </a:extLst>
              </a:tr>
              <a:tr h="802455">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r>
                        <a:rPr lang="en-US" sz="1600" b="0" dirty="0">
                          <a:solidFill>
                            <a:schemeClr val="tx1"/>
                          </a:solidFill>
                          <a:latin typeface="+mn-lt"/>
                        </a:rPr>
                        <a:t>Water in a lake behind a dam.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20000"/>
                        <a:lumOff val="80000"/>
                      </a:schemeClr>
                    </a:solidFill>
                  </a:tcPr>
                </a:tc>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pPr algn="ctr"/>
                      <a:endParaRPr lang="en-US" sz="180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20000"/>
                        <a:lumOff val="80000"/>
                      </a:schemeClr>
                    </a:solidFill>
                  </a:tcPr>
                </a:tc>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pPr algn="ctr"/>
                      <a:endParaRPr lang="en-US" sz="180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r h="802455">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r>
                        <a:rPr lang="en-US" sz="1600" b="0" dirty="0">
                          <a:solidFill>
                            <a:schemeClr val="tx1"/>
                          </a:solidFill>
                          <a:latin typeface="+mn-lt"/>
                        </a:rPr>
                        <a:t>Baseball just before it</a:t>
                      </a:r>
                      <a:r>
                        <a:rPr lang="en-US" sz="1600" b="0" baseline="0" dirty="0">
                          <a:solidFill>
                            <a:schemeClr val="tx1"/>
                          </a:solidFill>
                          <a:latin typeface="+mn-lt"/>
                        </a:rPr>
                        <a:t> is </a:t>
                      </a:r>
                      <a:r>
                        <a:rPr lang="en-US" sz="1600" b="0" dirty="0">
                          <a:solidFill>
                            <a:schemeClr val="tx1"/>
                          </a:solidFill>
                          <a:latin typeface="+mn-lt"/>
                        </a:rPr>
                        <a:t>released</a:t>
                      </a:r>
                      <a:r>
                        <a:rPr lang="en-US" sz="1600" b="0" baseline="0" dirty="0">
                          <a:solidFill>
                            <a:schemeClr val="tx1"/>
                          </a:solidFill>
                          <a:latin typeface="+mn-lt"/>
                        </a:rPr>
                        <a:t> by the pitcher.</a:t>
                      </a:r>
                      <a:endParaRPr lang="en-US" sz="1600" b="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60000"/>
                        <a:lumOff val="40000"/>
                      </a:schemeClr>
                    </a:solidFill>
                  </a:tcPr>
                </a:tc>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pPr algn="ctr"/>
                      <a:endParaRPr lang="en-US" sz="180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60000"/>
                        <a:lumOff val="40000"/>
                      </a:schemeClr>
                    </a:solidFill>
                  </a:tcPr>
                </a:tc>
                <a:tc>
                  <a:txBody>
                    <a:bodyPr/>
                    <a:lstStyle>
                      <a:lvl1pPr marL="0" algn="l" defTabSz="731520" rtl="0" eaLnBrk="1" latinLnBrk="0" hangingPunct="1">
                        <a:defRPr sz="1440" kern="1200">
                          <a:solidFill>
                            <a:schemeClr val="dk1"/>
                          </a:solidFill>
                          <a:latin typeface="Corbel"/>
                        </a:defRPr>
                      </a:lvl1pPr>
                      <a:lvl2pPr marL="365760" algn="l" defTabSz="731520" rtl="0" eaLnBrk="1" latinLnBrk="0" hangingPunct="1">
                        <a:defRPr sz="1440" kern="1200">
                          <a:solidFill>
                            <a:schemeClr val="dk1"/>
                          </a:solidFill>
                          <a:latin typeface="Corbel"/>
                        </a:defRPr>
                      </a:lvl2pPr>
                      <a:lvl3pPr marL="731520" algn="l" defTabSz="731520" rtl="0" eaLnBrk="1" latinLnBrk="0" hangingPunct="1">
                        <a:defRPr sz="1440" kern="1200">
                          <a:solidFill>
                            <a:schemeClr val="dk1"/>
                          </a:solidFill>
                          <a:latin typeface="Corbel"/>
                        </a:defRPr>
                      </a:lvl3pPr>
                      <a:lvl4pPr marL="1097280" algn="l" defTabSz="731520" rtl="0" eaLnBrk="1" latinLnBrk="0" hangingPunct="1">
                        <a:defRPr sz="1440" kern="1200">
                          <a:solidFill>
                            <a:schemeClr val="dk1"/>
                          </a:solidFill>
                          <a:latin typeface="Corbel"/>
                        </a:defRPr>
                      </a:lvl4pPr>
                      <a:lvl5pPr marL="1463040" algn="l" defTabSz="731520" rtl="0" eaLnBrk="1" latinLnBrk="0" hangingPunct="1">
                        <a:defRPr sz="1440" kern="1200">
                          <a:solidFill>
                            <a:schemeClr val="dk1"/>
                          </a:solidFill>
                          <a:latin typeface="Corbel"/>
                        </a:defRPr>
                      </a:lvl5pPr>
                      <a:lvl6pPr marL="1828800" algn="l" defTabSz="731520" rtl="0" eaLnBrk="1" latinLnBrk="0" hangingPunct="1">
                        <a:defRPr sz="1440" kern="1200">
                          <a:solidFill>
                            <a:schemeClr val="dk1"/>
                          </a:solidFill>
                          <a:latin typeface="Corbel"/>
                        </a:defRPr>
                      </a:lvl6pPr>
                      <a:lvl7pPr marL="2194560" algn="l" defTabSz="731520" rtl="0" eaLnBrk="1" latinLnBrk="0" hangingPunct="1">
                        <a:defRPr sz="1440" kern="1200">
                          <a:solidFill>
                            <a:schemeClr val="dk1"/>
                          </a:solidFill>
                          <a:latin typeface="Corbel"/>
                        </a:defRPr>
                      </a:lvl7pPr>
                      <a:lvl8pPr marL="2560320" algn="l" defTabSz="731520" rtl="0" eaLnBrk="1" latinLnBrk="0" hangingPunct="1">
                        <a:defRPr sz="1440" kern="1200">
                          <a:solidFill>
                            <a:schemeClr val="dk1"/>
                          </a:solidFill>
                          <a:latin typeface="Corbel"/>
                        </a:defRPr>
                      </a:lvl8pPr>
                      <a:lvl9pPr marL="2926080" algn="l" defTabSz="731520" rtl="0" eaLnBrk="1" latinLnBrk="0" hangingPunct="1">
                        <a:defRPr sz="1440" kern="1200">
                          <a:solidFill>
                            <a:schemeClr val="dk1"/>
                          </a:solidFill>
                          <a:latin typeface="Corbel"/>
                        </a:defRPr>
                      </a:lvl9pPr>
                    </a:lstStyle>
                    <a:p>
                      <a:pPr algn="ctr"/>
                      <a:endParaRPr lang="en-US" sz="1800" dirty="0">
                        <a:solidFill>
                          <a:schemeClr val="tx1"/>
                        </a:solidFill>
                        <a:latin typeface="+mn-lt"/>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5"/>
                  </a:ext>
                </a:extLst>
              </a:tr>
            </a:tbl>
          </a:graphicData>
        </a:graphic>
      </p:graphicFrame>
      <p:sp>
        <p:nvSpPr>
          <p:cNvPr id="6" name="TextBox 5">
            <a:extLst>
              <a:ext uri="{FF2B5EF4-FFF2-40B4-BE49-F238E27FC236}">
                <a16:creationId xmlns:a16="http://schemas.microsoft.com/office/drawing/2014/main" id="{FA803055-D539-4C0B-A841-CD2DE825B263}"/>
              </a:ext>
            </a:extLst>
          </p:cNvPr>
          <p:cNvSpPr txBox="1"/>
          <p:nvPr userDrawn="1"/>
        </p:nvSpPr>
        <p:spPr>
          <a:xfrm>
            <a:off x="0" y="724258"/>
            <a:ext cx="3338643" cy="923330"/>
          </a:xfrm>
          <a:prstGeom prst="rect">
            <a:avLst/>
          </a:prstGeom>
          <a:noFill/>
        </p:spPr>
        <p:txBody>
          <a:bodyPr wrap="square" rtlCol="0">
            <a:spAutoFit/>
          </a:bodyPr>
          <a:lstStyle/>
          <a:p>
            <a:pPr marL="0" marR="0" indent="0" algn="ctr" defTabSz="914400" rtl="0" eaLnBrk="1"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dirty="0">
                <a:ln>
                  <a:noFill/>
                </a:ln>
                <a:solidFill>
                  <a:schemeClr val="tx1"/>
                </a:solidFill>
                <a:effectLst/>
                <a:uLnTx/>
                <a:uFillTx/>
                <a:latin typeface="Verdana" panose="020B0604030504040204" pitchFamily="34" charset="0"/>
                <a:ea typeface="Verdana" panose="020B0604030504040204" pitchFamily="34" charset="0"/>
              </a:rPr>
              <a:t>Decide if each situation is an example of kinetic or potential energy.  </a:t>
            </a:r>
          </a:p>
        </p:txBody>
      </p:sp>
      <p:sp>
        <p:nvSpPr>
          <p:cNvPr id="35" name="Rectangle 34">
            <a:extLst>
              <a:ext uri="{FF2B5EF4-FFF2-40B4-BE49-F238E27FC236}">
                <a16:creationId xmlns:a16="http://schemas.microsoft.com/office/drawing/2014/main" id="{544D820C-D32A-4891-BD7E-88414AF26338}"/>
              </a:ext>
            </a:extLst>
          </p:cNvPr>
          <p:cNvSpPr/>
          <p:nvPr userDrawn="1"/>
        </p:nvSpPr>
        <p:spPr>
          <a:xfrm>
            <a:off x="7543800" y="1547248"/>
            <a:ext cx="2171699" cy="369332"/>
          </a:xfrm>
          <a:prstGeom prst="rect">
            <a:avLst/>
          </a:prstGeom>
        </p:spPr>
        <p:txBody>
          <a:bodyPr wrap="square">
            <a:spAutoFit/>
          </a:bodyPr>
          <a:lstStyle/>
          <a:p>
            <a:pPr algn="ctr"/>
            <a:r>
              <a:rPr lang="en-US" dirty="0">
                <a:solidFill>
                  <a:srgbClr val="00B050"/>
                </a:solidFill>
              </a:rPr>
              <a:t>✔️</a:t>
            </a:r>
          </a:p>
        </p:txBody>
      </p:sp>
      <p:sp>
        <p:nvSpPr>
          <p:cNvPr id="37" name="Rectangle 36">
            <a:extLst>
              <a:ext uri="{FF2B5EF4-FFF2-40B4-BE49-F238E27FC236}">
                <a16:creationId xmlns:a16="http://schemas.microsoft.com/office/drawing/2014/main" id="{88A8037B-EADC-4183-9371-75141092D4A1}"/>
              </a:ext>
            </a:extLst>
          </p:cNvPr>
          <p:cNvSpPr/>
          <p:nvPr userDrawn="1"/>
        </p:nvSpPr>
        <p:spPr>
          <a:xfrm>
            <a:off x="7547770" y="4762143"/>
            <a:ext cx="2171699" cy="369332"/>
          </a:xfrm>
          <a:prstGeom prst="rect">
            <a:avLst/>
          </a:prstGeom>
        </p:spPr>
        <p:txBody>
          <a:bodyPr wrap="square">
            <a:spAutoFit/>
          </a:bodyPr>
          <a:lstStyle/>
          <a:p>
            <a:pPr algn="ctr"/>
            <a:r>
              <a:rPr lang="en-US" dirty="0">
                <a:solidFill>
                  <a:srgbClr val="00B050"/>
                </a:solidFill>
              </a:rPr>
              <a:t>✔️</a:t>
            </a:r>
          </a:p>
        </p:txBody>
      </p:sp>
      <p:sp>
        <p:nvSpPr>
          <p:cNvPr id="39" name="Rectangle 38">
            <a:extLst>
              <a:ext uri="{FF2B5EF4-FFF2-40B4-BE49-F238E27FC236}">
                <a16:creationId xmlns:a16="http://schemas.microsoft.com/office/drawing/2014/main" id="{77D40809-C9A8-4544-A327-0A4971EE1877}"/>
              </a:ext>
            </a:extLst>
          </p:cNvPr>
          <p:cNvSpPr/>
          <p:nvPr userDrawn="1"/>
        </p:nvSpPr>
        <p:spPr>
          <a:xfrm>
            <a:off x="7557014" y="3950816"/>
            <a:ext cx="2171699" cy="369332"/>
          </a:xfrm>
          <a:prstGeom prst="rect">
            <a:avLst/>
          </a:prstGeom>
        </p:spPr>
        <p:txBody>
          <a:bodyPr wrap="square">
            <a:spAutoFit/>
          </a:bodyPr>
          <a:lstStyle/>
          <a:p>
            <a:pPr algn="ctr"/>
            <a:r>
              <a:rPr lang="en-US" dirty="0">
                <a:solidFill>
                  <a:srgbClr val="00B050"/>
                </a:solidFill>
              </a:rPr>
              <a:t>✔️</a:t>
            </a:r>
          </a:p>
        </p:txBody>
      </p:sp>
      <p:sp>
        <p:nvSpPr>
          <p:cNvPr id="41" name="Rectangle 40">
            <a:extLst>
              <a:ext uri="{FF2B5EF4-FFF2-40B4-BE49-F238E27FC236}">
                <a16:creationId xmlns:a16="http://schemas.microsoft.com/office/drawing/2014/main" id="{616DD2E1-2883-48E9-AE5C-9D841F7E1CA0}"/>
              </a:ext>
            </a:extLst>
          </p:cNvPr>
          <p:cNvSpPr/>
          <p:nvPr userDrawn="1"/>
        </p:nvSpPr>
        <p:spPr>
          <a:xfrm>
            <a:off x="7543799" y="3156332"/>
            <a:ext cx="2171699" cy="369332"/>
          </a:xfrm>
          <a:prstGeom prst="rect">
            <a:avLst/>
          </a:prstGeom>
        </p:spPr>
        <p:txBody>
          <a:bodyPr wrap="square">
            <a:spAutoFit/>
          </a:bodyPr>
          <a:lstStyle/>
          <a:p>
            <a:pPr algn="ctr"/>
            <a:r>
              <a:rPr lang="en-US" dirty="0">
                <a:solidFill>
                  <a:srgbClr val="00B050"/>
                </a:solidFill>
              </a:rPr>
              <a:t>✔️</a:t>
            </a:r>
          </a:p>
        </p:txBody>
      </p:sp>
      <p:sp>
        <p:nvSpPr>
          <p:cNvPr id="43" name="Rectangle 42">
            <a:extLst>
              <a:ext uri="{FF2B5EF4-FFF2-40B4-BE49-F238E27FC236}">
                <a16:creationId xmlns:a16="http://schemas.microsoft.com/office/drawing/2014/main" id="{3A31F6BF-8597-4DBB-A7F3-3F53641AEA38}"/>
              </a:ext>
            </a:extLst>
          </p:cNvPr>
          <p:cNvSpPr/>
          <p:nvPr userDrawn="1"/>
        </p:nvSpPr>
        <p:spPr>
          <a:xfrm>
            <a:off x="9715499" y="2348578"/>
            <a:ext cx="2171699" cy="369332"/>
          </a:xfrm>
          <a:prstGeom prst="rect">
            <a:avLst/>
          </a:prstGeom>
        </p:spPr>
        <p:txBody>
          <a:bodyPr wrap="square">
            <a:spAutoFit/>
          </a:bodyPr>
          <a:lstStyle/>
          <a:p>
            <a:pPr algn="ctr"/>
            <a:r>
              <a:rPr lang="en-US" dirty="0">
                <a:solidFill>
                  <a:srgbClr val="00B050"/>
                </a:solidFill>
              </a:rPr>
              <a:t>✔️</a:t>
            </a:r>
          </a:p>
        </p:txBody>
      </p:sp>
      <p:sp>
        <p:nvSpPr>
          <p:cNvPr id="44" name="Rectangle 43">
            <a:extLst>
              <a:ext uri="{FF2B5EF4-FFF2-40B4-BE49-F238E27FC236}">
                <a16:creationId xmlns:a16="http://schemas.microsoft.com/office/drawing/2014/main" id="{9D626006-A7D1-4B9D-9F90-AB5D55B67212}"/>
              </a:ext>
            </a:extLst>
          </p:cNvPr>
          <p:cNvSpPr/>
          <p:nvPr userDrawn="1"/>
        </p:nvSpPr>
        <p:spPr>
          <a:xfrm>
            <a:off x="9728714" y="1547248"/>
            <a:ext cx="2158484" cy="369332"/>
          </a:xfrm>
          <a:prstGeom prst="rect">
            <a:avLst/>
          </a:prstGeom>
        </p:spPr>
        <p:txBody>
          <a:bodyPr wrap="square">
            <a:spAutoFit/>
          </a:bodyPr>
          <a:lstStyle/>
          <a:p>
            <a:pPr algn="ctr"/>
            <a:r>
              <a:rPr lang="en-US" dirty="0">
                <a:solidFill>
                  <a:srgbClr val="FF0000"/>
                </a:solidFill>
              </a:rPr>
              <a:t>❌</a:t>
            </a:r>
          </a:p>
        </p:txBody>
      </p:sp>
      <p:sp>
        <p:nvSpPr>
          <p:cNvPr id="46" name="Rectangle 45">
            <a:extLst>
              <a:ext uri="{FF2B5EF4-FFF2-40B4-BE49-F238E27FC236}">
                <a16:creationId xmlns:a16="http://schemas.microsoft.com/office/drawing/2014/main" id="{F880F51C-43B4-4FF5-8D6B-061CD8CFB7A6}"/>
              </a:ext>
            </a:extLst>
          </p:cNvPr>
          <p:cNvSpPr/>
          <p:nvPr userDrawn="1"/>
        </p:nvSpPr>
        <p:spPr>
          <a:xfrm>
            <a:off x="7543799" y="2348578"/>
            <a:ext cx="2158484" cy="369332"/>
          </a:xfrm>
          <a:prstGeom prst="rect">
            <a:avLst/>
          </a:prstGeom>
        </p:spPr>
        <p:txBody>
          <a:bodyPr wrap="square">
            <a:spAutoFit/>
          </a:bodyPr>
          <a:lstStyle/>
          <a:p>
            <a:pPr algn="ctr"/>
            <a:r>
              <a:rPr lang="en-US" dirty="0">
                <a:solidFill>
                  <a:srgbClr val="FF0000"/>
                </a:solidFill>
              </a:rPr>
              <a:t>❌</a:t>
            </a:r>
          </a:p>
        </p:txBody>
      </p:sp>
      <p:sp>
        <p:nvSpPr>
          <p:cNvPr id="48" name="Rectangle 47">
            <a:extLst>
              <a:ext uri="{FF2B5EF4-FFF2-40B4-BE49-F238E27FC236}">
                <a16:creationId xmlns:a16="http://schemas.microsoft.com/office/drawing/2014/main" id="{E611FE72-9420-469B-90EA-5700D15A138C}"/>
              </a:ext>
            </a:extLst>
          </p:cNvPr>
          <p:cNvSpPr/>
          <p:nvPr userDrawn="1"/>
        </p:nvSpPr>
        <p:spPr>
          <a:xfrm>
            <a:off x="9715498" y="3156332"/>
            <a:ext cx="2158484" cy="369332"/>
          </a:xfrm>
          <a:prstGeom prst="rect">
            <a:avLst/>
          </a:prstGeom>
        </p:spPr>
        <p:txBody>
          <a:bodyPr wrap="square">
            <a:spAutoFit/>
          </a:bodyPr>
          <a:lstStyle/>
          <a:p>
            <a:pPr algn="ctr"/>
            <a:r>
              <a:rPr lang="en-US" dirty="0">
                <a:solidFill>
                  <a:srgbClr val="FF0000"/>
                </a:solidFill>
              </a:rPr>
              <a:t>❌</a:t>
            </a:r>
          </a:p>
        </p:txBody>
      </p:sp>
      <p:sp>
        <p:nvSpPr>
          <p:cNvPr id="50" name="Rectangle 49">
            <a:extLst>
              <a:ext uri="{FF2B5EF4-FFF2-40B4-BE49-F238E27FC236}">
                <a16:creationId xmlns:a16="http://schemas.microsoft.com/office/drawing/2014/main" id="{6D081C9A-6652-46FB-A868-EC0F2CA54DB8}"/>
              </a:ext>
            </a:extLst>
          </p:cNvPr>
          <p:cNvSpPr/>
          <p:nvPr userDrawn="1"/>
        </p:nvSpPr>
        <p:spPr>
          <a:xfrm>
            <a:off x="9715498" y="3950816"/>
            <a:ext cx="2158484" cy="369332"/>
          </a:xfrm>
          <a:prstGeom prst="rect">
            <a:avLst/>
          </a:prstGeom>
        </p:spPr>
        <p:txBody>
          <a:bodyPr wrap="square">
            <a:spAutoFit/>
          </a:bodyPr>
          <a:lstStyle/>
          <a:p>
            <a:pPr algn="ctr"/>
            <a:r>
              <a:rPr lang="en-US" dirty="0">
                <a:solidFill>
                  <a:srgbClr val="FF0000"/>
                </a:solidFill>
              </a:rPr>
              <a:t>❌</a:t>
            </a:r>
          </a:p>
        </p:txBody>
      </p:sp>
      <p:sp>
        <p:nvSpPr>
          <p:cNvPr id="52" name="Rectangle 51">
            <a:extLst>
              <a:ext uri="{FF2B5EF4-FFF2-40B4-BE49-F238E27FC236}">
                <a16:creationId xmlns:a16="http://schemas.microsoft.com/office/drawing/2014/main" id="{2583E621-96E3-4F69-83EE-8DFE6B4F9CE5}"/>
              </a:ext>
            </a:extLst>
          </p:cNvPr>
          <p:cNvSpPr/>
          <p:nvPr userDrawn="1"/>
        </p:nvSpPr>
        <p:spPr>
          <a:xfrm>
            <a:off x="9715498" y="4765292"/>
            <a:ext cx="2158484" cy="369332"/>
          </a:xfrm>
          <a:prstGeom prst="rect">
            <a:avLst/>
          </a:prstGeom>
        </p:spPr>
        <p:txBody>
          <a:bodyPr wrap="square">
            <a:spAutoFit/>
          </a:bodyPr>
          <a:lstStyle/>
          <a:p>
            <a:pPr algn="ctr"/>
            <a:r>
              <a:rPr lang="en-US" dirty="0">
                <a:solidFill>
                  <a:srgbClr val="FF0000"/>
                </a:solidFill>
              </a:rPr>
              <a:t>❌</a:t>
            </a:r>
          </a:p>
        </p:txBody>
      </p:sp>
      <p:pic>
        <p:nvPicPr>
          <p:cNvPr id="54" name="Picture 53" descr="A picture containing drawing&#10;&#10;Description automatically generated">
            <a:extLst>
              <a:ext uri="{FF2B5EF4-FFF2-40B4-BE49-F238E27FC236}">
                <a16:creationId xmlns:a16="http://schemas.microsoft.com/office/drawing/2014/main" id="{DC55691E-DE50-4241-BFFB-A42F172200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73780" y="822960"/>
            <a:ext cx="614069" cy="612648"/>
          </a:xfrm>
          <a:prstGeom prst="rect">
            <a:avLst/>
          </a:prstGeom>
        </p:spPr>
      </p:pic>
      <p:sp>
        <p:nvSpPr>
          <p:cNvPr id="55" name="Rectangle 54">
            <a:extLst>
              <a:ext uri="{FF2B5EF4-FFF2-40B4-BE49-F238E27FC236}">
                <a16:creationId xmlns:a16="http://schemas.microsoft.com/office/drawing/2014/main" id="{FE4B9B7E-EFF3-46A0-A0D1-4BED3BE04BE6}"/>
              </a:ext>
            </a:extLst>
          </p:cNvPr>
          <p:cNvSpPr/>
          <p:nvPr userDrawn="1"/>
        </p:nvSpPr>
        <p:spPr>
          <a:xfrm>
            <a:off x="170406" y="1819870"/>
            <a:ext cx="4109363" cy="923330"/>
          </a:xfrm>
          <a:prstGeom prst="rect">
            <a:avLst/>
          </a:prstGeom>
        </p:spPr>
        <p:txBody>
          <a:bodyPr wrap="square">
            <a:spAutoFit/>
          </a:bodyPr>
          <a:lstStyle/>
          <a:p>
            <a:pPr marL="0" marR="0" indent="0" algn="ctr" defTabSz="914400" rtl="0" eaLnBrk="1"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dirty="0">
                <a:ln>
                  <a:noFill/>
                </a:ln>
                <a:solidFill>
                  <a:schemeClr val="tx1"/>
                </a:solidFill>
                <a:effectLst/>
                <a:uLnTx/>
                <a:uFillTx/>
                <a:latin typeface="Verdana" panose="020B0604030504040204" pitchFamily="34" charset="0"/>
                <a:ea typeface="Verdana" panose="020B0604030504040204" pitchFamily="34" charset="0"/>
              </a:rPr>
              <a:t>Click on the banner for your answer choice and drag it off to the side to see if you are right.</a:t>
            </a:r>
          </a:p>
        </p:txBody>
      </p:sp>
      <p:cxnSp>
        <p:nvCxnSpPr>
          <p:cNvPr id="3" name="Straight Arrow Connector 2">
            <a:extLst>
              <a:ext uri="{FF2B5EF4-FFF2-40B4-BE49-F238E27FC236}">
                <a16:creationId xmlns:a16="http://schemas.microsoft.com/office/drawing/2014/main" id="{E08B7205-C361-4162-9207-A0C785F39D7D}"/>
              </a:ext>
            </a:extLst>
          </p:cNvPr>
          <p:cNvCxnSpPr/>
          <p:nvPr userDrawn="1"/>
        </p:nvCxnSpPr>
        <p:spPr>
          <a:xfrm>
            <a:off x="1131216" y="2892747"/>
            <a:ext cx="1894788" cy="0"/>
          </a:xfrm>
          <a:prstGeom prst="straightConnector1">
            <a:avLst/>
          </a:prstGeom>
          <a:ln w="28575">
            <a:solidFill>
              <a:schemeClr val="accent1">
                <a:lumMod val="20000"/>
                <a:lumOff val="80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A226382-C42B-41FB-8F47-135E9AA2381E}"/>
              </a:ext>
            </a:extLst>
          </p:cNvPr>
          <p:cNvSpPr txBox="1">
            <a:spLocks/>
          </p:cNvSpPr>
          <p:nvPr userDrawn="1"/>
        </p:nvSpPr>
        <p:spPr>
          <a:xfrm>
            <a:off x="4309352" y="0"/>
            <a:ext cx="7882648" cy="725337"/>
          </a:xfrm>
          <a:prstGeom prst="rect">
            <a:avLst/>
          </a:prstGeom>
        </p:spPr>
        <p:txBody>
          <a:bodyPr vert="horz" lIns="73152" tIns="36576" rIns="73152" bIns="36576" rtlCol="0" anchor="ctr">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dirty="0">
                <a:solidFill>
                  <a:srgbClr val="99CB38"/>
                </a:solidFill>
                <a:latin typeface="Verdana" panose="020B0604030504040204" pitchFamily="34" charset="0"/>
                <a:ea typeface="Verdana" panose="020B0604030504040204" pitchFamily="34" charset="0"/>
              </a:rPr>
              <a:t>Potential and Kinetic Energy</a:t>
            </a:r>
          </a:p>
        </p:txBody>
      </p:sp>
    </p:spTree>
    <p:extLst>
      <p:ext uri="{BB962C8B-B14F-4D97-AF65-F5344CB8AC3E}">
        <p14:creationId xmlns:p14="http://schemas.microsoft.com/office/powerpoint/2010/main" val="39277085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8_Custom Layout">
    <p:bg>
      <p:bgPr>
        <a:blipFill dpi="0" rotWithShape="1">
          <a:blip r:embed="rId2">
            <a:alphaModFix amt="15000"/>
            <a:lum/>
          </a:blip>
          <a:srcRect/>
          <a:tile tx="0" ty="0" sx="100000" sy="100000" flip="none" algn="tl"/>
        </a:blipFill>
        <a:effectLst/>
      </p:bgPr>
    </p:bg>
    <p:spTree>
      <p:nvGrpSpPr>
        <p:cNvPr id="1" name=""/>
        <p:cNvGrpSpPr/>
        <p:nvPr/>
      </p:nvGrpSpPr>
      <p:grpSpPr>
        <a:xfrm>
          <a:off x="0" y="0"/>
          <a:ext cx="0" cy="0"/>
          <a:chOff x="0" y="0"/>
          <a:chExt cx="0" cy="0"/>
        </a:xfrm>
      </p:grpSpPr>
      <p:sp>
        <p:nvSpPr>
          <p:cNvPr id="2" name="Content Placeholder 2"/>
          <p:cNvSpPr txBox="1">
            <a:spLocks/>
          </p:cNvSpPr>
          <p:nvPr userDrawn="1"/>
        </p:nvSpPr>
        <p:spPr>
          <a:xfrm>
            <a:off x="4766113" y="976489"/>
            <a:ext cx="7010400" cy="3774934"/>
          </a:xfrm>
          <a:prstGeom prst="rect">
            <a:avLst/>
          </a:prstGeom>
        </p:spPr>
        <p:txBody>
          <a:bodyPr vert="horz" lIns="91440" tIns="45720" rIns="91440" bIns="45720" rtlCol="0">
            <a:normAutofit fontScale="92500"/>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742950" marR="0" lvl="0" indent="-742950" algn="l" defTabSz="914400" rtl="0" eaLnBrk="1" fontAlgn="auto" latinLnBrk="0" hangingPunct="1">
              <a:lnSpc>
                <a:spcPct val="90000"/>
              </a:lnSpc>
              <a:spcBef>
                <a:spcPts val="110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Brainstorm a way to demonstrate potential and kinetic energy to your teacher or class. </a:t>
            </a:r>
          </a:p>
          <a:p>
            <a:pPr marL="742950" marR="0" lvl="0" indent="-742950" algn="l" defTabSz="914400" rtl="0" eaLnBrk="1" fontAlgn="auto" latinLnBrk="0" hangingPunct="1">
              <a:lnSpc>
                <a:spcPct val="90000"/>
              </a:lnSpc>
              <a:spcBef>
                <a:spcPts val="110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Be able to point out the point in your demonstration when potential energy is greatest and least.</a:t>
            </a:r>
          </a:p>
          <a:p>
            <a:pPr marL="742950" marR="0" lvl="0" indent="-742950" algn="l" defTabSz="914400" rtl="0" eaLnBrk="1" fontAlgn="auto" latinLnBrk="0" hangingPunct="1">
              <a:lnSpc>
                <a:spcPct val="90000"/>
              </a:lnSpc>
              <a:spcBef>
                <a:spcPts val="110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Be able to point out the point in your demonstration when kinetic energy is greatest and least.</a:t>
            </a:r>
          </a:p>
        </p:txBody>
      </p:sp>
      <p:pic>
        <p:nvPicPr>
          <p:cNvPr id="4" name="Picture 3">
            <a:extLst>
              <a:ext uri="{FF2B5EF4-FFF2-40B4-BE49-F238E27FC236}">
                <a16:creationId xmlns:a16="http://schemas.microsoft.com/office/drawing/2014/main" id="{5F3278B7-74E2-4A02-BD3E-6EA8EF300E8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3478" y="1520521"/>
            <a:ext cx="3699814" cy="3120504"/>
          </a:xfrm>
          <a:prstGeom prst="roundRect">
            <a:avLst/>
          </a:prstGeom>
        </p:spPr>
      </p:pic>
      <p:sp>
        <p:nvSpPr>
          <p:cNvPr id="5" name="Rectangle 4">
            <a:extLst>
              <a:ext uri="{FF2B5EF4-FFF2-40B4-BE49-F238E27FC236}">
                <a16:creationId xmlns:a16="http://schemas.microsoft.com/office/drawing/2014/main" id="{4F2CEFD0-6B42-48D3-B3B6-F42AF15836E9}"/>
              </a:ext>
            </a:extLst>
          </p:cNvPr>
          <p:cNvSpPr/>
          <p:nvPr userDrawn="1"/>
        </p:nvSpPr>
        <p:spPr>
          <a:xfrm>
            <a:off x="2476500" y="2948940"/>
            <a:ext cx="1303020" cy="5791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8E228E9-3702-4E79-9399-E566967CE1D1}"/>
              </a:ext>
            </a:extLst>
          </p:cNvPr>
          <p:cNvSpPr/>
          <p:nvPr userDrawn="1"/>
        </p:nvSpPr>
        <p:spPr>
          <a:xfrm>
            <a:off x="327660" y="3619500"/>
            <a:ext cx="1303020" cy="5791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C450A89D-71FC-4E36-AD0B-28D2A338ECAE}"/>
              </a:ext>
            </a:extLst>
          </p:cNvPr>
          <p:cNvSpPr txBox="1">
            <a:spLocks/>
          </p:cNvSpPr>
          <p:nvPr userDrawn="1"/>
        </p:nvSpPr>
        <p:spPr>
          <a:xfrm>
            <a:off x="4309352" y="0"/>
            <a:ext cx="7882648" cy="725337"/>
          </a:xfrm>
          <a:prstGeom prst="rect">
            <a:avLst/>
          </a:prstGeom>
        </p:spPr>
        <p:txBody>
          <a:bodyPr vert="horz" lIns="73152" tIns="36576" rIns="73152" bIns="36576" rtlCol="0" anchor="ctr">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dirty="0">
                <a:solidFill>
                  <a:srgbClr val="99CB38"/>
                </a:solidFill>
                <a:latin typeface="Verdana" panose="020B0604030504040204" pitchFamily="34" charset="0"/>
                <a:ea typeface="Verdana" panose="020B0604030504040204" pitchFamily="34" charset="0"/>
              </a:rPr>
              <a:t>Potential and Kinetic Energy</a:t>
            </a:r>
          </a:p>
        </p:txBody>
      </p:sp>
    </p:spTree>
    <p:extLst>
      <p:ext uri="{BB962C8B-B14F-4D97-AF65-F5344CB8AC3E}">
        <p14:creationId xmlns:p14="http://schemas.microsoft.com/office/powerpoint/2010/main" val="5896743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9_Custom Layout">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Content Placeholder 2"/>
          <p:cNvSpPr txBox="1">
            <a:spLocks/>
          </p:cNvSpPr>
          <p:nvPr userDrawn="1"/>
        </p:nvSpPr>
        <p:spPr>
          <a:xfrm>
            <a:off x="148343" y="778457"/>
            <a:ext cx="4181060" cy="3760471"/>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100"/>
              </a:spcBef>
              <a:spcAft>
                <a:spcPts val="0"/>
              </a:spcAft>
              <a:buClrTx/>
              <a:buSzTx/>
              <a:buFont typeface="+mj-lt"/>
              <a:buNone/>
              <a:tabLst/>
              <a:defRPr/>
            </a:pP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Part A</a:t>
            </a:r>
          </a:p>
          <a:p>
            <a:pPr marL="742950" marR="0" lvl="0" indent="-742950" algn="l" defTabSz="914400" rtl="0" eaLnBrk="1" fontAlgn="auto" latinLnBrk="0" hangingPunct="1">
              <a:lnSpc>
                <a:spcPct val="90000"/>
              </a:lnSpc>
              <a:spcBef>
                <a:spcPts val="110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Come up with 10 places/situations where potential and kinetic energy are being transformed.</a:t>
            </a:r>
          </a:p>
          <a:p>
            <a:pPr marL="742950" marR="0" lvl="0" indent="-742950" algn="l" defTabSz="914400" rtl="0" eaLnBrk="1" fontAlgn="auto" latinLnBrk="0" hangingPunct="1">
              <a:lnSpc>
                <a:spcPct val="90000"/>
              </a:lnSpc>
              <a:spcBef>
                <a:spcPts val="110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Be creative and think outside of the classroom.</a:t>
            </a:r>
          </a:p>
          <a:p>
            <a:pPr marL="0" marR="0" lvl="0" indent="0" algn="l" defTabSz="914400" rtl="0" eaLnBrk="1" fontAlgn="auto" latinLnBrk="0" hangingPunct="1">
              <a:lnSpc>
                <a:spcPct val="90000"/>
              </a:lnSpc>
              <a:spcBef>
                <a:spcPts val="1100"/>
              </a:spcBef>
              <a:spcAft>
                <a:spcPts val="0"/>
              </a:spcAft>
              <a:buClrTx/>
              <a:buSzTx/>
              <a:buFont typeface="+mj-lt"/>
              <a:buNone/>
              <a:tabLst/>
              <a:defRPr/>
            </a:pPr>
            <a:endPar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1027113" marR="0" lvl="0" indent="-1027113" algn="l" defTabSz="914400" rtl="0" eaLnBrk="1" fontAlgn="auto" latinLnBrk="0" hangingPunct="1">
              <a:lnSpc>
                <a:spcPct val="90000"/>
              </a:lnSpc>
              <a:spcBef>
                <a:spcPts val="1100"/>
              </a:spcBef>
              <a:spcAft>
                <a:spcPts val="0"/>
              </a:spcAft>
              <a:buClrTx/>
              <a:buSzTx/>
              <a:buFont typeface="+mj-lt"/>
              <a:buNone/>
              <a:tabLst/>
              <a:defRPr/>
            </a:pP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Example: the PE of the Sun </a:t>
            </a:r>
            <a:b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b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becomes KE</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688445" y="693506"/>
            <a:ext cx="851471" cy="1135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descr="http://static.independent.co.uk/s3fs-public/thumbnails/image/2015/12/13/15/Solar-panels.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546385" y="694258"/>
            <a:ext cx="1512827" cy="11346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upload.wikimedia.org/wikipedia/commons/b/b2/Hoover_dam_from_ai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17416" y="694258"/>
            <a:ext cx="1512826" cy="11346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7" descr="https://upload.wikimedia.org/wikipedia/commons/thumb/0/0c/Sport_balls.svg/2000px-Sport_balls.svg.png">
            <a:extLst>
              <a:ext uri="{FF2B5EF4-FFF2-40B4-BE49-F238E27FC236}">
                <a16:creationId xmlns:a16="http://schemas.microsoft.com/office/drawing/2014/main" id="{E601F9D9-0046-4F33-BC18-08C23917032B}"/>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831620" y="629161"/>
            <a:ext cx="1193049" cy="1193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68553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0_Custom Layout">
    <p:bg>
      <p:bgPr>
        <a:gradFill>
          <a:gsLst>
            <a:gs pos="0">
              <a:schemeClr val="accent1">
                <a:lumMod val="67000"/>
              </a:schemeClr>
            </a:gs>
            <a:gs pos="48000">
              <a:schemeClr val="accent1">
                <a:lumMod val="97000"/>
                <a:lumOff val="3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EC85B14-320C-41E6-B426-A6E08F82473D}"/>
              </a:ext>
            </a:extLst>
          </p:cNvPr>
          <p:cNvSpPr txBox="1">
            <a:spLocks/>
          </p:cNvSpPr>
          <p:nvPr userDrawn="1"/>
        </p:nvSpPr>
        <p:spPr>
          <a:xfrm>
            <a:off x="15136" y="697701"/>
            <a:ext cx="4305403" cy="4251371"/>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Part B</a:t>
            </a:r>
          </a:p>
          <a:p>
            <a:pPr marL="0" marR="0" lvl="0" indent="0" algn="l" defTabSz="914400" rtl="0" eaLnBrk="1" fontAlgn="auto" latinLnBrk="0" hangingPunct="1">
              <a:lnSpc>
                <a:spcPct val="90000"/>
              </a:lnSpc>
              <a:spcBef>
                <a:spcPts val="1100"/>
              </a:spcBef>
              <a:spcAft>
                <a:spcPts val="0"/>
              </a:spcAft>
              <a:buClrTx/>
              <a:buSzTx/>
              <a:buFont typeface="+mj-lt"/>
              <a:buNone/>
              <a:tabLst/>
              <a:defRPr/>
            </a:pP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Click on and drag the highlighted</a:t>
            </a:r>
            <a:b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b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boxes to cover the descriptions </a:t>
            </a:r>
            <a:b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b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and identify if they are PE or KE.</a:t>
            </a:r>
          </a:p>
          <a:p>
            <a:pPr marL="0" marR="0" lvl="0" indent="0" algn="l" defTabSz="914400" rtl="0" eaLnBrk="1" fontAlgn="auto" latinLnBrk="0" hangingPunct="1">
              <a:lnSpc>
                <a:spcPct val="90000"/>
              </a:lnSpc>
              <a:spcBef>
                <a:spcPts val="1100"/>
              </a:spcBef>
              <a:spcAft>
                <a:spcPts val="0"/>
              </a:spcAft>
              <a:buClrTx/>
              <a:buSzTx/>
              <a:buFont typeface="+mj-lt"/>
              <a:buNone/>
              <a:tabLst/>
              <a:defRPr/>
            </a:pP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Mostly kinetic – </a:t>
            </a:r>
            <a:r>
              <a:rPr kumimoji="0" lang="en-US" sz="1600" b="1" i="0" u="none" strike="noStrike" kern="1200" cap="none" spc="0" normalizeH="0" baseline="0" noProof="0" dirty="0">
                <a:ln>
                  <a:noFill/>
                </a:ln>
                <a:solidFill>
                  <a:schemeClr val="accent5">
                    <a:lumMod val="50000"/>
                  </a:schemeClr>
                </a:solidFill>
                <a:effectLst/>
                <a:uLnTx/>
                <a:uFillTx/>
                <a:latin typeface="Verdana" panose="020B0604030504040204" pitchFamily="34" charset="0"/>
                <a:ea typeface="Verdana" panose="020B0604030504040204" pitchFamily="34" charset="0"/>
              </a:rPr>
              <a:t>blue</a:t>
            </a: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 highlight</a:t>
            </a:r>
          </a:p>
          <a:p>
            <a:pPr marL="0" marR="0" lvl="0" indent="0" algn="l" defTabSz="914400" rtl="0" eaLnBrk="1" fontAlgn="auto" latinLnBrk="0" hangingPunct="1">
              <a:lnSpc>
                <a:spcPct val="90000"/>
              </a:lnSpc>
              <a:spcBef>
                <a:spcPts val="1100"/>
              </a:spcBef>
              <a:spcAft>
                <a:spcPts val="0"/>
              </a:spcAft>
              <a:buClrTx/>
              <a:buSzTx/>
              <a:buFont typeface="+mj-lt"/>
              <a:buNone/>
              <a:tabLst/>
              <a:defRPr/>
            </a:pPr>
            <a:endPar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mj-lt"/>
              <a:buNone/>
              <a:tabLst/>
              <a:defRPr/>
            </a:pPr>
            <a:endPar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mj-lt"/>
              <a:buNone/>
              <a:tabLst/>
              <a:defRPr/>
            </a:pPr>
            <a:endPar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mj-lt"/>
              <a:buNone/>
              <a:tabLst/>
              <a:defRPr/>
            </a:pPr>
            <a:endPar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mj-lt"/>
              <a:buNone/>
              <a:tabLst/>
              <a:defRPr/>
            </a:pP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Mostly potential – </a:t>
            </a:r>
            <a:r>
              <a:rPr kumimoji="0" lang="en-US" sz="1600" b="1"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rPr>
              <a:t>orange</a:t>
            </a:r>
            <a:r>
              <a:rPr kumimoji="0" lang="en-U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 highlight</a:t>
            </a:r>
          </a:p>
        </p:txBody>
      </p:sp>
      <p:graphicFrame>
        <p:nvGraphicFramePr>
          <p:cNvPr id="99" name="Table 99">
            <a:extLst>
              <a:ext uri="{FF2B5EF4-FFF2-40B4-BE49-F238E27FC236}">
                <a16:creationId xmlns:a16="http://schemas.microsoft.com/office/drawing/2014/main" id="{EB4ED7AD-37AA-484F-A9B2-6904B52118E5}"/>
              </a:ext>
            </a:extLst>
          </p:cNvPr>
          <p:cNvGraphicFramePr>
            <a:graphicFrameLocks noGrp="1"/>
          </p:cNvGraphicFramePr>
          <p:nvPr userDrawn="1">
            <p:extLst>
              <p:ext uri="{D42A27DB-BD31-4B8C-83A1-F6EECF244321}">
                <p14:modId xmlns:p14="http://schemas.microsoft.com/office/powerpoint/2010/main" val="3820614098"/>
              </p:ext>
            </p:extLst>
          </p:nvPr>
        </p:nvGraphicFramePr>
        <p:xfrm>
          <a:off x="4770120" y="1051560"/>
          <a:ext cx="7109460" cy="3109018"/>
        </p:xfrm>
        <a:graphic>
          <a:graphicData uri="http://schemas.openxmlformats.org/drawingml/2006/table">
            <a:tbl>
              <a:tblPr firstRow="1" bandRow="1">
                <a:tableStyleId>{5C22544A-7EE6-4342-B048-85BDC9FD1C3A}</a:tableStyleId>
              </a:tblPr>
              <a:tblGrid>
                <a:gridCol w="1421892">
                  <a:extLst>
                    <a:ext uri="{9D8B030D-6E8A-4147-A177-3AD203B41FA5}">
                      <a16:colId xmlns:a16="http://schemas.microsoft.com/office/drawing/2014/main" val="903224621"/>
                    </a:ext>
                  </a:extLst>
                </a:gridCol>
                <a:gridCol w="1421892">
                  <a:extLst>
                    <a:ext uri="{9D8B030D-6E8A-4147-A177-3AD203B41FA5}">
                      <a16:colId xmlns:a16="http://schemas.microsoft.com/office/drawing/2014/main" val="2242273409"/>
                    </a:ext>
                  </a:extLst>
                </a:gridCol>
                <a:gridCol w="1421892">
                  <a:extLst>
                    <a:ext uri="{9D8B030D-6E8A-4147-A177-3AD203B41FA5}">
                      <a16:colId xmlns:a16="http://schemas.microsoft.com/office/drawing/2014/main" val="2154222370"/>
                    </a:ext>
                  </a:extLst>
                </a:gridCol>
                <a:gridCol w="1421892">
                  <a:extLst>
                    <a:ext uri="{9D8B030D-6E8A-4147-A177-3AD203B41FA5}">
                      <a16:colId xmlns:a16="http://schemas.microsoft.com/office/drawing/2014/main" val="2174474110"/>
                    </a:ext>
                  </a:extLst>
                </a:gridCol>
                <a:gridCol w="1421892">
                  <a:extLst>
                    <a:ext uri="{9D8B030D-6E8A-4147-A177-3AD203B41FA5}">
                      <a16:colId xmlns:a16="http://schemas.microsoft.com/office/drawing/2014/main" val="2539114318"/>
                    </a:ext>
                  </a:extLst>
                </a:gridCol>
              </a:tblGrid>
              <a:tr h="141734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baseball has reached its highest point after being hit towards the top of the stadium.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satellite that is orbiting the Earth at nearly 20,000 miles/hour.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sky diver is traveling at his fastest speed (terminal velocity) when falling.</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basketball sits on the rim before falling into the hoop.</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 arrow is released from a bow and travels towards the target.</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94098439"/>
                  </a:ext>
                </a:extLst>
              </a:tr>
              <a:tr h="23784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525241227"/>
                  </a:ext>
                </a:extLst>
              </a:tr>
              <a:tr h="141734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cliff diver is just about to jump off an 18m high cliff.</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girl is swinging and she is at her highest point of the swing.</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grasshopper reaches the highest point in its jump from one plant to another.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bobsled is moving at its greatest speed around the final turn</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slingshot that has been pulled back, but has not been let go.</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13476338"/>
                  </a:ext>
                </a:extLst>
              </a:tr>
            </a:tbl>
          </a:graphicData>
        </a:graphic>
      </p:graphicFrame>
      <p:pic>
        <p:nvPicPr>
          <p:cNvPr id="3" name="Picture 2" descr="A picture containing drawing&#10;&#10;Description automatically generated">
            <a:extLst>
              <a:ext uri="{FF2B5EF4-FFF2-40B4-BE49-F238E27FC236}">
                <a16:creationId xmlns:a16="http://schemas.microsoft.com/office/drawing/2014/main" id="{20CDF4D5-E393-4F7A-85C2-8B54CACFA8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06470" y="813533"/>
            <a:ext cx="614069" cy="612648"/>
          </a:xfrm>
          <a:prstGeom prst="rect">
            <a:avLst/>
          </a:prstGeom>
        </p:spPr>
      </p:pic>
    </p:spTree>
    <p:extLst>
      <p:ext uri="{BB962C8B-B14F-4D97-AF65-F5344CB8AC3E}">
        <p14:creationId xmlns:p14="http://schemas.microsoft.com/office/powerpoint/2010/main" val="21014674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9A799914-529A-4AA6-B042-76763A77B532}"/>
              </a:ext>
            </a:extLst>
          </p:cNvPr>
          <p:cNvGraphicFramePr>
            <a:graphicFrameLocks noGrp="1"/>
          </p:cNvGraphicFramePr>
          <p:nvPr userDrawn="1">
            <p:extLst>
              <p:ext uri="{D42A27DB-BD31-4B8C-83A1-F6EECF244321}">
                <p14:modId xmlns:p14="http://schemas.microsoft.com/office/powerpoint/2010/main" val="2136168752"/>
              </p:ext>
            </p:extLst>
          </p:nvPr>
        </p:nvGraphicFramePr>
        <p:xfrm>
          <a:off x="4307304" y="0"/>
          <a:ext cx="7884696" cy="5486400"/>
        </p:xfrm>
        <a:graphic>
          <a:graphicData uri="http://schemas.openxmlformats.org/drawingml/2006/table">
            <a:tbl>
              <a:tblPr firstRow="1" bandRow="1">
                <a:tableStyleId>{2D5ABB26-0587-4C30-8999-92F81FD0307C}</a:tableStyleId>
              </a:tblPr>
              <a:tblGrid>
                <a:gridCol w="3942348">
                  <a:extLst>
                    <a:ext uri="{9D8B030D-6E8A-4147-A177-3AD203B41FA5}">
                      <a16:colId xmlns:a16="http://schemas.microsoft.com/office/drawing/2014/main" val="4282576249"/>
                    </a:ext>
                  </a:extLst>
                </a:gridCol>
                <a:gridCol w="3942348">
                  <a:extLst>
                    <a:ext uri="{9D8B030D-6E8A-4147-A177-3AD203B41FA5}">
                      <a16:colId xmlns:a16="http://schemas.microsoft.com/office/drawing/2014/main" val="3344512900"/>
                    </a:ext>
                  </a:extLst>
                </a:gridCol>
              </a:tblGrid>
              <a:tr h="2743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rgbClr val="002060"/>
                          </a:solidFill>
                          <a:effectLst/>
                          <a:uLnTx/>
                          <a:uFillTx/>
                        </a:rPr>
                        <a:t>A. How can you create a wave?  </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rgbClr val="002060"/>
                          </a:solidFill>
                          <a:effectLst/>
                          <a:uLnTx/>
                          <a:uFillTx/>
                        </a:rPr>
                        <a:t>B. What materials will you need?</a:t>
                      </a:r>
                    </a:p>
                    <a:p>
                      <a:endParaRPr lang="en-US" b="1" dirty="0"/>
                    </a:p>
                  </a:txBody>
                  <a:tcPr/>
                </a:tc>
                <a:extLst>
                  <a:ext uri="{0D108BD9-81ED-4DB2-BD59-A6C34878D82A}">
                    <a16:rowId xmlns:a16="http://schemas.microsoft.com/office/drawing/2014/main" val="1468516180"/>
                  </a:ext>
                </a:extLst>
              </a:tr>
              <a:tr h="2743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rgbClr val="002060"/>
                          </a:solidFill>
                          <a:effectLst/>
                          <a:uLnTx/>
                          <a:uFillTx/>
                        </a:rPr>
                        <a:t>C. What is the medium your wave travels through?</a:t>
                      </a:r>
                    </a:p>
                    <a:p>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rgbClr val="002060"/>
                          </a:solidFill>
                          <a:effectLst/>
                          <a:uLnTx/>
                          <a:uFillTx/>
                        </a:rPr>
                        <a:t>D. What was the source of energy for your wave?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796354603"/>
                  </a:ext>
                </a:extLst>
              </a:tr>
            </a:tbl>
          </a:graphicData>
        </a:graphic>
      </p:graphicFrame>
      <p:sp>
        <p:nvSpPr>
          <p:cNvPr id="4" name="Content Placeholder 2"/>
          <p:cNvSpPr txBox="1">
            <a:spLocks/>
          </p:cNvSpPr>
          <p:nvPr userDrawn="1"/>
        </p:nvSpPr>
        <p:spPr>
          <a:xfrm>
            <a:off x="537410" y="3225570"/>
            <a:ext cx="7539791" cy="2028219"/>
          </a:xfrm>
          <a:prstGeom prst="rect">
            <a:avLst/>
          </a:prstGeom>
        </p:spPr>
        <p:txBody>
          <a:bodyPr vert="horz" lIns="91440" tIns="45720" rIns="91440" bIns="45720" rtlCol="0">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endParaRPr>
          </a:p>
          <a:p>
            <a:pPr marL="210312" marR="0" lvl="0" indent="-21031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6A6B11FA-74A8-4582-BC79-91FD78423052}"/>
              </a:ext>
            </a:extLst>
          </p:cNvPr>
          <p:cNvSpPr txBox="1"/>
          <p:nvPr userDrawn="1"/>
        </p:nvSpPr>
        <p:spPr>
          <a:xfrm>
            <a:off x="88231" y="898357"/>
            <a:ext cx="4122822" cy="2862322"/>
          </a:xfrm>
          <a:prstGeom prst="rect">
            <a:avLst/>
          </a:prstGeom>
          <a:noFill/>
        </p:spPr>
        <p:txBody>
          <a:bodyPr wrap="square" rtlCol="0">
            <a:spAutoFit/>
          </a:bodyPr>
          <a:lstStyle/>
          <a:p>
            <a:pPr algn="ctr"/>
            <a:r>
              <a:rPr lang="en-US" b="1" dirty="0">
                <a:solidFill>
                  <a:schemeClr val="bg1"/>
                </a:solidFill>
              </a:rPr>
              <a:t>Plan an investigation.</a:t>
            </a:r>
          </a:p>
          <a:p>
            <a:pPr algn="ctr"/>
            <a:endParaRPr lang="en-US" dirty="0">
              <a:solidFill>
                <a:schemeClr val="bg1"/>
              </a:solidFill>
            </a:endParaRPr>
          </a:p>
          <a:p>
            <a:pPr algn="ctr"/>
            <a:r>
              <a:rPr lang="en-US" dirty="0">
                <a:solidFill>
                  <a:schemeClr val="bg1"/>
                </a:solidFill>
                <a:latin typeface="+mj-lt"/>
              </a:rPr>
              <a:t>Think</a:t>
            </a:r>
            <a:r>
              <a:rPr lang="en-US" baseline="0" dirty="0">
                <a:solidFill>
                  <a:schemeClr val="bg1"/>
                </a:solidFill>
                <a:latin typeface="+mj-lt"/>
              </a:rPr>
              <a:t> about </a:t>
            </a:r>
            <a:r>
              <a:rPr lang="en-US" dirty="0">
                <a:solidFill>
                  <a:schemeClr val="bg1"/>
                </a:solidFill>
                <a:latin typeface="+mj-lt"/>
              </a:rPr>
              <a:t>the following questions and record your answers. Follow</a:t>
            </a:r>
            <a:r>
              <a:rPr lang="en-US" baseline="0" dirty="0">
                <a:solidFill>
                  <a:schemeClr val="bg1"/>
                </a:solidFill>
                <a:latin typeface="+mj-lt"/>
              </a:rPr>
              <a:t> your teacher’s instructions to collaborate with others.</a:t>
            </a:r>
            <a:endParaRPr lang="en-US" dirty="0">
              <a:solidFill>
                <a:schemeClr val="bg1"/>
              </a:solidFill>
              <a:latin typeface="+mj-lt"/>
            </a:endParaRPr>
          </a:p>
          <a:p>
            <a:pPr algn="ctr"/>
            <a:endParaRPr lang="en-US" dirty="0">
              <a:solidFill>
                <a:schemeClr val="bg1"/>
              </a:solidFill>
              <a:latin typeface="+mj-lt"/>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mj-lt"/>
                <a:ea typeface="Verdana" panose="020B0604030504040204" pitchFamily="34" charset="0"/>
              </a:rPr>
              <a:t>Be prepared to present and discuss your wave.</a:t>
            </a:r>
          </a:p>
        </p:txBody>
      </p:sp>
    </p:spTree>
    <p:extLst>
      <p:ext uri="{BB962C8B-B14F-4D97-AF65-F5344CB8AC3E}">
        <p14:creationId xmlns:p14="http://schemas.microsoft.com/office/powerpoint/2010/main" val="18724908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Content Placeholder 2"/>
          <p:cNvSpPr txBox="1">
            <a:spLocks/>
          </p:cNvSpPr>
          <p:nvPr userDrawn="1"/>
        </p:nvSpPr>
        <p:spPr>
          <a:xfrm>
            <a:off x="108856" y="721895"/>
            <a:ext cx="3929743" cy="2139047"/>
          </a:xfrm>
          <a:prstGeom prst="rect">
            <a:avLst/>
          </a:prstGeom>
        </p:spPr>
        <p:txBody>
          <a:bodyPr vert="horz" wrap="square" lIns="91440" tIns="45720" rIns="91440" bIns="45720" rtlCol="0" anchor="t">
            <a:sp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274320" marR="0" lvl="0" indent="-274320"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6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Watch as your teacher demonstrates the two </a:t>
            </a:r>
            <a:br>
              <a:rPr kumimoji="0" lang="en-US" sz="16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br>
            <a:r>
              <a:rPr kumimoji="0" lang="en-US" sz="16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types of mechanical </a:t>
            </a:r>
            <a:br>
              <a:rPr kumimoji="0" lang="en-US" sz="16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br>
            <a:r>
              <a:rPr kumimoji="0" lang="en-US" sz="16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waves with a slinky and/or </a:t>
            </a:r>
            <a:br>
              <a:rPr kumimoji="0" lang="en-US" sz="16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br>
            <a:r>
              <a:rPr kumimoji="0" lang="en-US" sz="16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look at the pictures to the right.</a:t>
            </a:r>
          </a:p>
          <a:p>
            <a:pPr marL="274320" marR="0" lvl="0" indent="-274320"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6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Label each wave type by clicking and dragging the labels below to their correct position in the table.</a:t>
            </a:r>
          </a:p>
        </p:txBody>
      </p:sp>
      <p:pic>
        <p:nvPicPr>
          <p:cNvPr id="5" name="Picture 2" descr="Image result for picture of a stretched out slinky">
            <a:extLst>
              <a:ext uri="{FF2B5EF4-FFF2-40B4-BE49-F238E27FC236}">
                <a16:creationId xmlns:a16="http://schemas.microsoft.com/office/drawing/2014/main" id="{CC69520E-AEEA-4563-BA1A-AB38D8BCCD6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57527" y="3948047"/>
            <a:ext cx="1006075" cy="79368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5">
            <a:extLst>
              <a:ext uri="{FF2B5EF4-FFF2-40B4-BE49-F238E27FC236}">
                <a16:creationId xmlns:a16="http://schemas.microsoft.com/office/drawing/2014/main" id="{26951C94-4BF9-4F9F-A2C8-BC31D34FCD41}"/>
              </a:ext>
            </a:extLst>
          </p:cNvPr>
          <p:cNvGraphicFramePr>
            <a:graphicFrameLocks noGrp="1"/>
          </p:cNvGraphicFramePr>
          <p:nvPr userDrawn="1">
            <p:extLst>
              <p:ext uri="{D42A27DB-BD31-4B8C-83A1-F6EECF244321}">
                <p14:modId xmlns:p14="http://schemas.microsoft.com/office/powerpoint/2010/main" val="1371271895"/>
              </p:ext>
            </p:extLst>
          </p:nvPr>
        </p:nvGraphicFramePr>
        <p:xfrm>
          <a:off x="4299284" y="0"/>
          <a:ext cx="7892716" cy="5452558"/>
        </p:xfrm>
        <a:graphic>
          <a:graphicData uri="http://schemas.openxmlformats.org/drawingml/2006/table">
            <a:tbl>
              <a:tblPr firstRow="1" bandRow="1">
                <a:tableStyleId>{5940675A-B579-460E-94D1-54222C63F5DA}</a:tableStyleId>
              </a:tblPr>
              <a:tblGrid>
                <a:gridCol w="3946358">
                  <a:extLst>
                    <a:ext uri="{9D8B030D-6E8A-4147-A177-3AD203B41FA5}">
                      <a16:colId xmlns:a16="http://schemas.microsoft.com/office/drawing/2014/main" val="866295489"/>
                    </a:ext>
                  </a:extLst>
                </a:gridCol>
                <a:gridCol w="3946358">
                  <a:extLst>
                    <a:ext uri="{9D8B030D-6E8A-4147-A177-3AD203B41FA5}">
                      <a16:colId xmlns:a16="http://schemas.microsoft.com/office/drawing/2014/main" val="2819666140"/>
                    </a:ext>
                  </a:extLst>
                </a:gridCol>
              </a:tblGrid>
              <a:tr h="724750">
                <a:tc>
                  <a:txBody>
                    <a:bodyPr/>
                    <a:lstStyle/>
                    <a:p>
                      <a:pPr algn="ctr"/>
                      <a:r>
                        <a:rPr lang="en-US" sz="1600" b="1" dirty="0">
                          <a:solidFill>
                            <a:schemeClr val="tx1">
                              <a:lumMod val="75000"/>
                              <a:lumOff val="25000"/>
                            </a:schemeClr>
                          </a:solidFill>
                        </a:rPr>
                        <a:t>Drag wave type here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lumMod val="75000"/>
                              <a:lumOff val="25000"/>
                            </a:schemeClr>
                          </a:solidFill>
                        </a:rPr>
                        <a:t>Drag wave type here</a:t>
                      </a:r>
                    </a:p>
                  </a:txBody>
                  <a:tcPr anchor="ctr"/>
                </a:tc>
                <a:extLst>
                  <a:ext uri="{0D108BD9-81ED-4DB2-BD59-A6C34878D82A}">
                    <a16:rowId xmlns:a16="http://schemas.microsoft.com/office/drawing/2014/main" val="2705663901"/>
                  </a:ext>
                </a:extLst>
              </a:tr>
              <a:tr h="2363904">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677048175"/>
                  </a:ext>
                </a:extLst>
              </a:tr>
              <a:tr h="2363904">
                <a:tc>
                  <a:txBody>
                    <a:bodyPr/>
                    <a:lstStyle/>
                    <a:p>
                      <a:endParaRPr lang="en-US" dirty="0"/>
                    </a:p>
                  </a:txBody>
                  <a:tcPr/>
                </a:tc>
                <a:tc>
                  <a:txBody>
                    <a:bodyPr/>
                    <a:lstStyle/>
                    <a:p>
                      <a:endParaRPr lang="en-US" dirty="0"/>
                    </a:p>
                  </a:txBody>
                  <a:tcPr/>
                </a:tc>
                <a:extLst>
                  <a:ext uri="{0D108BD9-81ED-4DB2-BD59-A6C34878D82A}">
                    <a16:rowId xmlns:a16="http://schemas.microsoft.com/office/drawing/2014/main" val="970942844"/>
                  </a:ext>
                </a:extLst>
              </a:tr>
            </a:tbl>
          </a:graphicData>
        </a:graphic>
      </p:graphicFrame>
      <p:pic>
        <p:nvPicPr>
          <p:cNvPr id="18" name="Picture 17">
            <a:extLst>
              <a:ext uri="{FF2B5EF4-FFF2-40B4-BE49-F238E27FC236}">
                <a16:creationId xmlns:a16="http://schemas.microsoft.com/office/drawing/2014/main" id="{C4E04E44-8AE2-4C07-AB2F-4C7AF5740BDE}"/>
              </a:ext>
            </a:extLst>
          </p:cNvPr>
          <p:cNvPicPr>
            <a:picLocks noChangeAspect="1"/>
          </p:cNvPicPr>
          <p:nvPr userDrawn="1"/>
        </p:nvPicPr>
        <p:blipFill>
          <a:blip r:embed="rId3"/>
          <a:stretch>
            <a:fillRect/>
          </a:stretch>
        </p:blipFill>
        <p:spPr>
          <a:xfrm>
            <a:off x="8643251" y="1355555"/>
            <a:ext cx="3194581" cy="1115568"/>
          </a:xfrm>
          <a:prstGeom prst="rect">
            <a:avLst/>
          </a:prstGeom>
          <a:solidFill>
            <a:schemeClr val="bg1"/>
          </a:solidFill>
        </p:spPr>
      </p:pic>
      <p:pic>
        <p:nvPicPr>
          <p:cNvPr id="20" name="Picture 19">
            <a:extLst>
              <a:ext uri="{FF2B5EF4-FFF2-40B4-BE49-F238E27FC236}">
                <a16:creationId xmlns:a16="http://schemas.microsoft.com/office/drawing/2014/main" id="{77B24464-D0B2-4B49-9B25-B81DDADA52F4}"/>
              </a:ext>
            </a:extLst>
          </p:cNvPr>
          <p:cNvPicPr>
            <a:picLocks noChangeAspect="1"/>
          </p:cNvPicPr>
          <p:nvPr userDrawn="1"/>
        </p:nvPicPr>
        <p:blipFill>
          <a:blip r:embed="rId4"/>
          <a:stretch>
            <a:fillRect/>
          </a:stretch>
        </p:blipFill>
        <p:spPr>
          <a:xfrm>
            <a:off x="4692783" y="1355555"/>
            <a:ext cx="3194581" cy="1121761"/>
          </a:xfrm>
          <a:prstGeom prst="rect">
            <a:avLst/>
          </a:prstGeom>
        </p:spPr>
      </p:pic>
      <p:sp>
        <p:nvSpPr>
          <p:cNvPr id="9" name="TextBox 8">
            <a:extLst>
              <a:ext uri="{FF2B5EF4-FFF2-40B4-BE49-F238E27FC236}">
                <a16:creationId xmlns:a16="http://schemas.microsoft.com/office/drawing/2014/main" id="{5C0C2087-3829-471A-A999-2B272474B7ED}"/>
              </a:ext>
            </a:extLst>
          </p:cNvPr>
          <p:cNvSpPr txBox="1"/>
          <p:nvPr userDrawn="1"/>
        </p:nvSpPr>
        <p:spPr>
          <a:xfrm>
            <a:off x="127255" y="3687287"/>
            <a:ext cx="2834154" cy="107721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3"/>
              <a:tabLst/>
              <a:defRPr/>
            </a:pPr>
            <a:r>
              <a:rPr kumimoji="0" lang="en-US" sz="1600" b="0" i="0" u="sng"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Write a quick description of your observations of each wave type.</a:t>
            </a:r>
          </a:p>
        </p:txBody>
      </p:sp>
      <p:pic>
        <p:nvPicPr>
          <p:cNvPr id="6" name="Picture 5">
            <a:extLst>
              <a:ext uri="{FF2B5EF4-FFF2-40B4-BE49-F238E27FC236}">
                <a16:creationId xmlns:a16="http://schemas.microsoft.com/office/drawing/2014/main" id="{4477901F-31E3-47D1-9CE0-C54F41C42D0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422037" y="744664"/>
            <a:ext cx="641565" cy="640080"/>
          </a:xfrm>
          <a:prstGeom prst="rect">
            <a:avLst/>
          </a:prstGeom>
        </p:spPr>
      </p:pic>
    </p:spTree>
    <p:extLst>
      <p:ext uri="{BB962C8B-B14F-4D97-AF65-F5344CB8AC3E}">
        <p14:creationId xmlns:p14="http://schemas.microsoft.com/office/powerpoint/2010/main" val="20305368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8FA84BE-14E4-456C-B9F0-2BE000E319FD}"/>
              </a:ext>
            </a:extLst>
          </p:cNvPr>
          <p:cNvGrpSpPr/>
          <p:nvPr/>
        </p:nvGrpSpPr>
        <p:grpSpPr>
          <a:xfrm>
            <a:off x="4383157" y="713174"/>
            <a:ext cx="7732643" cy="4524573"/>
            <a:chOff x="4383157" y="713174"/>
            <a:chExt cx="7732643" cy="4524573"/>
          </a:xfrm>
        </p:grpSpPr>
        <p:sp>
          <p:nvSpPr>
            <p:cNvPr id="4" name="Freeform: Shape 3">
              <a:extLst>
                <a:ext uri="{FF2B5EF4-FFF2-40B4-BE49-F238E27FC236}">
                  <a16:creationId xmlns:a16="http://schemas.microsoft.com/office/drawing/2014/main" id="{473996F3-102C-4575-B216-32E1A0D47349}"/>
                </a:ext>
              </a:extLst>
            </p:cNvPr>
            <p:cNvSpPr/>
            <p:nvPr/>
          </p:nvSpPr>
          <p:spPr>
            <a:xfrm rot="21600000">
              <a:off x="4383157" y="713174"/>
              <a:ext cx="3866322" cy="2262287"/>
            </a:xfrm>
            <a:custGeom>
              <a:avLst/>
              <a:gdLst>
                <a:gd name="connsiteX0" fmla="*/ 0 w 2262286"/>
                <a:gd name="connsiteY0" fmla="*/ 0 h 3866321"/>
                <a:gd name="connsiteX1" fmla="*/ 1885231 w 2262286"/>
                <a:gd name="connsiteY1" fmla="*/ 0 h 3866321"/>
                <a:gd name="connsiteX2" fmla="*/ 2262286 w 2262286"/>
                <a:gd name="connsiteY2" fmla="*/ 377055 h 3866321"/>
                <a:gd name="connsiteX3" fmla="*/ 2262286 w 2262286"/>
                <a:gd name="connsiteY3" fmla="*/ 3866321 h 3866321"/>
                <a:gd name="connsiteX4" fmla="*/ 0 w 2262286"/>
                <a:gd name="connsiteY4" fmla="*/ 3866321 h 3866321"/>
                <a:gd name="connsiteX5" fmla="*/ 0 w 2262286"/>
                <a:gd name="connsiteY5" fmla="*/ 0 h 3866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2286" h="3866321">
                  <a:moveTo>
                    <a:pt x="0" y="3866320"/>
                  </a:moveTo>
                  <a:lnTo>
                    <a:pt x="0" y="644400"/>
                  </a:lnTo>
                  <a:cubicBezTo>
                    <a:pt x="0" y="288508"/>
                    <a:pt x="98777" y="1"/>
                    <a:pt x="220625" y="1"/>
                  </a:cubicBezTo>
                  <a:lnTo>
                    <a:pt x="2262286" y="1"/>
                  </a:lnTo>
                  <a:lnTo>
                    <a:pt x="2262286" y="3866320"/>
                  </a:lnTo>
                  <a:lnTo>
                    <a:pt x="0" y="3866320"/>
                  </a:lnTo>
                  <a:close/>
                </a:path>
              </a:pathLst>
            </a:cu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170687" rIns="170688" bIns="736261" numCol="1" spcCol="1270" anchor="t" anchorCtr="0">
              <a:noAutofit/>
            </a:bodyPr>
            <a:lstStyle/>
            <a:p>
              <a:pPr marL="0" lvl="0" indent="0" algn="l" defTabSz="1066800">
                <a:lnSpc>
                  <a:spcPct val="90000"/>
                </a:lnSpc>
                <a:spcBef>
                  <a:spcPct val="0"/>
                </a:spcBef>
                <a:spcAft>
                  <a:spcPct val="35000"/>
                </a:spcAft>
                <a:buNone/>
              </a:pPr>
              <a:r>
                <a:rPr lang="en-US" sz="2400" kern="1200" dirty="0"/>
                <a:t>A</a:t>
              </a:r>
            </a:p>
          </p:txBody>
        </p:sp>
        <p:sp>
          <p:nvSpPr>
            <p:cNvPr id="5" name="Freeform: Shape 4">
              <a:extLst>
                <a:ext uri="{FF2B5EF4-FFF2-40B4-BE49-F238E27FC236}">
                  <a16:creationId xmlns:a16="http://schemas.microsoft.com/office/drawing/2014/main" id="{3BCA3B2A-64D9-41DB-BC25-62E3F9187C7E}"/>
                </a:ext>
              </a:extLst>
            </p:cNvPr>
            <p:cNvSpPr/>
            <p:nvPr/>
          </p:nvSpPr>
          <p:spPr>
            <a:xfrm>
              <a:off x="8249479" y="713174"/>
              <a:ext cx="3866321" cy="2262286"/>
            </a:xfrm>
            <a:custGeom>
              <a:avLst/>
              <a:gdLst>
                <a:gd name="connsiteX0" fmla="*/ 0 w 3866321"/>
                <a:gd name="connsiteY0" fmla="*/ 0 h 2262286"/>
                <a:gd name="connsiteX1" fmla="*/ 3489266 w 3866321"/>
                <a:gd name="connsiteY1" fmla="*/ 0 h 2262286"/>
                <a:gd name="connsiteX2" fmla="*/ 3866321 w 3866321"/>
                <a:gd name="connsiteY2" fmla="*/ 377055 h 2262286"/>
                <a:gd name="connsiteX3" fmla="*/ 3866321 w 3866321"/>
                <a:gd name="connsiteY3" fmla="*/ 2262286 h 2262286"/>
                <a:gd name="connsiteX4" fmla="*/ 0 w 3866321"/>
                <a:gd name="connsiteY4" fmla="*/ 2262286 h 2262286"/>
                <a:gd name="connsiteX5" fmla="*/ 0 w 3866321"/>
                <a:gd name="connsiteY5" fmla="*/ 0 h 226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6321" h="2262286">
                  <a:moveTo>
                    <a:pt x="0" y="0"/>
                  </a:moveTo>
                  <a:lnTo>
                    <a:pt x="3489266" y="0"/>
                  </a:lnTo>
                  <a:cubicBezTo>
                    <a:pt x="3697508" y="0"/>
                    <a:pt x="3866321" y="168813"/>
                    <a:pt x="3866321" y="377055"/>
                  </a:cubicBezTo>
                  <a:lnTo>
                    <a:pt x="3866321" y="2262286"/>
                  </a:lnTo>
                  <a:lnTo>
                    <a:pt x="0" y="2262286"/>
                  </a:lnTo>
                  <a:lnTo>
                    <a:pt x="0" y="0"/>
                  </a:lnTo>
                  <a:close/>
                </a:path>
              </a:pathLst>
            </a:cu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170688" rIns="170688" bIns="736260" numCol="1" spcCol="1270" anchor="t" anchorCtr="0">
              <a:noAutofit/>
            </a:bodyPr>
            <a:lstStyle/>
            <a:p>
              <a:pPr marL="0" lvl="0" indent="0" algn="r" defTabSz="1066800">
                <a:lnSpc>
                  <a:spcPct val="90000"/>
                </a:lnSpc>
                <a:spcBef>
                  <a:spcPct val="0"/>
                </a:spcBef>
                <a:spcAft>
                  <a:spcPct val="35000"/>
                </a:spcAft>
                <a:buNone/>
              </a:pPr>
              <a:r>
                <a:rPr lang="en-US" sz="2400" kern="1200" dirty="0"/>
                <a:t>B</a:t>
              </a:r>
            </a:p>
          </p:txBody>
        </p:sp>
        <p:sp>
          <p:nvSpPr>
            <p:cNvPr id="6" name="Freeform: Shape 5">
              <a:extLst>
                <a:ext uri="{FF2B5EF4-FFF2-40B4-BE49-F238E27FC236}">
                  <a16:creationId xmlns:a16="http://schemas.microsoft.com/office/drawing/2014/main" id="{011404E9-C8B4-4215-8E67-67EF843FB4CD}"/>
                </a:ext>
              </a:extLst>
            </p:cNvPr>
            <p:cNvSpPr/>
            <p:nvPr/>
          </p:nvSpPr>
          <p:spPr>
            <a:xfrm rot="21600000">
              <a:off x="4383158" y="2975459"/>
              <a:ext cx="3866321" cy="2262287"/>
            </a:xfrm>
            <a:custGeom>
              <a:avLst/>
              <a:gdLst>
                <a:gd name="connsiteX0" fmla="*/ 0 w 3866321"/>
                <a:gd name="connsiteY0" fmla="*/ 0 h 2262286"/>
                <a:gd name="connsiteX1" fmla="*/ 3489266 w 3866321"/>
                <a:gd name="connsiteY1" fmla="*/ 0 h 2262286"/>
                <a:gd name="connsiteX2" fmla="*/ 3866321 w 3866321"/>
                <a:gd name="connsiteY2" fmla="*/ 377055 h 2262286"/>
                <a:gd name="connsiteX3" fmla="*/ 3866321 w 3866321"/>
                <a:gd name="connsiteY3" fmla="*/ 2262286 h 2262286"/>
                <a:gd name="connsiteX4" fmla="*/ 0 w 3866321"/>
                <a:gd name="connsiteY4" fmla="*/ 2262286 h 2262286"/>
                <a:gd name="connsiteX5" fmla="*/ 0 w 3866321"/>
                <a:gd name="connsiteY5" fmla="*/ 0 h 226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6321" h="2262286">
                  <a:moveTo>
                    <a:pt x="3866321" y="2262286"/>
                  </a:moveTo>
                  <a:lnTo>
                    <a:pt x="377055" y="2262286"/>
                  </a:lnTo>
                  <a:cubicBezTo>
                    <a:pt x="168813" y="2262286"/>
                    <a:pt x="0" y="2093473"/>
                    <a:pt x="0" y="1885231"/>
                  </a:cubicBezTo>
                  <a:lnTo>
                    <a:pt x="0" y="0"/>
                  </a:lnTo>
                  <a:lnTo>
                    <a:pt x="3866321" y="0"/>
                  </a:lnTo>
                  <a:lnTo>
                    <a:pt x="3866321" y="2262286"/>
                  </a:lnTo>
                  <a:close/>
                </a:path>
              </a:pathLst>
            </a:cu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736261" rIns="170688" bIns="170688" numCol="1" spcCol="1270" anchor="b" anchorCtr="0">
              <a:noAutofit/>
            </a:bodyPr>
            <a:lstStyle/>
            <a:p>
              <a:pPr marL="0" lvl="0" indent="0" algn="l" defTabSz="1066800">
                <a:lnSpc>
                  <a:spcPct val="90000"/>
                </a:lnSpc>
                <a:spcBef>
                  <a:spcPct val="0"/>
                </a:spcBef>
                <a:spcAft>
                  <a:spcPct val="35000"/>
                </a:spcAft>
                <a:buNone/>
              </a:pPr>
              <a:r>
                <a:rPr lang="en-US" sz="2400" kern="1200" dirty="0"/>
                <a:t>C</a:t>
              </a:r>
            </a:p>
          </p:txBody>
        </p:sp>
        <p:sp>
          <p:nvSpPr>
            <p:cNvPr id="7" name="Freeform: Shape 6">
              <a:extLst>
                <a:ext uri="{FF2B5EF4-FFF2-40B4-BE49-F238E27FC236}">
                  <a16:creationId xmlns:a16="http://schemas.microsoft.com/office/drawing/2014/main" id="{A90614DB-A7EA-48D9-9FF3-D6026228CFE8}"/>
                </a:ext>
              </a:extLst>
            </p:cNvPr>
            <p:cNvSpPr/>
            <p:nvPr/>
          </p:nvSpPr>
          <p:spPr>
            <a:xfrm>
              <a:off x="8249478" y="2975460"/>
              <a:ext cx="3866322" cy="2262287"/>
            </a:xfrm>
            <a:custGeom>
              <a:avLst/>
              <a:gdLst>
                <a:gd name="connsiteX0" fmla="*/ 0 w 2262286"/>
                <a:gd name="connsiteY0" fmla="*/ 0 h 3866321"/>
                <a:gd name="connsiteX1" fmla="*/ 1885231 w 2262286"/>
                <a:gd name="connsiteY1" fmla="*/ 0 h 3866321"/>
                <a:gd name="connsiteX2" fmla="*/ 2262286 w 2262286"/>
                <a:gd name="connsiteY2" fmla="*/ 377055 h 3866321"/>
                <a:gd name="connsiteX3" fmla="*/ 2262286 w 2262286"/>
                <a:gd name="connsiteY3" fmla="*/ 3866321 h 3866321"/>
                <a:gd name="connsiteX4" fmla="*/ 0 w 2262286"/>
                <a:gd name="connsiteY4" fmla="*/ 3866321 h 3866321"/>
                <a:gd name="connsiteX5" fmla="*/ 0 w 2262286"/>
                <a:gd name="connsiteY5" fmla="*/ 0 h 3866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2286" h="3866321">
                  <a:moveTo>
                    <a:pt x="2262286" y="1"/>
                  </a:moveTo>
                  <a:lnTo>
                    <a:pt x="2262286" y="3221921"/>
                  </a:lnTo>
                  <a:cubicBezTo>
                    <a:pt x="2262286" y="3577813"/>
                    <a:pt x="2163509" y="3866320"/>
                    <a:pt x="2041661" y="3866320"/>
                  </a:cubicBezTo>
                  <a:lnTo>
                    <a:pt x="0" y="3866320"/>
                  </a:lnTo>
                  <a:lnTo>
                    <a:pt x="0" y="1"/>
                  </a:lnTo>
                  <a:lnTo>
                    <a:pt x="2262286" y="1"/>
                  </a:lnTo>
                  <a:close/>
                </a:path>
              </a:pathLst>
            </a:cu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9" tIns="736260" rIns="170688" bIns="170689" numCol="1" spcCol="1270" anchor="b" anchorCtr="0">
              <a:noAutofit/>
            </a:bodyPr>
            <a:lstStyle/>
            <a:p>
              <a:pPr marL="0" lvl="0" indent="0" algn="r" defTabSz="1066800">
                <a:lnSpc>
                  <a:spcPct val="90000"/>
                </a:lnSpc>
                <a:spcBef>
                  <a:spcPct val="0"/>
                </a:spcBef>
                <a:spcAft>
                  <a:spcPct val="35000"/>
                </a:spcAft>
                <a:buNone/>
              </a:pPr>
              <a:r>
                <a:rPr lang="en-US" sz="2400" kern="1200" dirty="0"/>
                <a:t>D</a:t>
              </a:r>
            </a:p>
          </p:txBody>
        </p:sp>
        <p:sp>
          <p:nvSpPr>
            <p:cNvPr id="8" name="Freeform: Shape 7">
              <a:extLst>
                <a:ext uri="{FF2B5EF4-FFF2-40B4-BE49-F238E27FC236}">
                  <a16:creationId xmlns:a16="http://schemas.microsoft.com/office/drawing/2014/main" id="{2EAA4D04-BE40-4801-8BAF-2CEAB21F1D22}"/>
                </a:ext>
              </a:extLst>
            </p:cNvPr>
            <p:cNvSpPr/>
            <p:nvPr/>
          </p:nvSpPr>
          <p:spPr>
            <a:xfrm>
              <a:off x="7089582" y="2409888"/>
              <a:ext cx="2319792" cy="1131143"/>
            </a:xfrm>
            <a:custGeom>
              <a:avLst/>
              <a:gdLst>
                <a:gd name="connsiteX0" fmla="*/ 0 w 2319792"/>
                <a:gd name="connsiteY0" fmla="*/ 188528 h 1131143"/>
                <a:gd name="connsiteX1" fmla="*/ 188528 w 2319792"/>
                <a:gd name="connsiteY1" fmla="*/ 0 h 1131143"/>
                <a:gd name="connsiteX2" fmla="*/ 2131264 w 2319792"/>
                <a:gd name="connsiteY2" fmla="*/ 0 h 1131143"/>
                <a:gd name="connsiteX3" fmla="*/ 2319792 w 2319792"/>
                <a:gd name="connsiteY3" fmla="*/ 188528 h 1131143"/>
                <a:gd name="connsiteX4" fmla="*/ 2319792 w 2319792"/>
                <a:gd name="connsiteY4" fmla="*/ 942615 h 1131143"/>
                <a:gd name="connsiteX5" fmla="*/ 2131264 w 2319792"/>
                <a:gd name="connsiteY5" fmla="*/ 1131143 h 1131143"/>
                <a:gd name="connsiteX6" fmla="*/ 188528 w 2319792"/>
                <a:gd name="connsiteY6" fmla="*/ 1131143 h 1131143"/>
                <a:gd name="connsiteX7" fmla="*/ 0 w 2319792"/>
                <a:gd name="connsiteY7" fmla="*/ 942615 h 1131143"/>
                <a:gd name="connsiteX8" fmla="*/ 0 w 2319792"/>
                <a:gd name="connsiteY8" fmla="*/ 188528 h 113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9792" h="1131143">
                  <a:moveTo>
                    <a:pt x="0" y="188528"/>
                  </a:moveTo>
                  <a:cubicBezTo>
                    <a:pt x="0" y="84407"/>
                    <a:pt x="84407" y="0"/>
                    <a:pt x="188528" y="0"/>
                  </a:cubicBezTo>
                  <a:lnTo>
                    <a:pt x="2131264" y="0"/>
                  </a:lnTo>
                  <a:cubicBezTo>
                    <a:pt x="2235385" y="0"/>
                    <a:pt x="2319792" y="84407"/>
                    <a:pt x="2319792" y="188528"/>
                  </a:cubicBezTo>
                  <a:lnTo>
                    <a:pt x="2319792" y="942615"/>
                  </a:lnTo>
                  <a:cubicBezTo>
                    <a:pt x="2319792" y="1046736"/>
                    <a:pt x="2235385" y="1131143"/>
                    <a:pt x="2131264" y="1131143"/>
                  </a:cubicBezTo>
                  <a:lnTo>
                    <a:pt x="188528" y="1131143"/>
                  </a:lnTo>
                  <a:cubicBezTo>
                    <a:pt x="84407" y="1131143"/>
                    <a:pt x="0" y="1046736"/>
                    <a:pt x="0" y="942615"/>
                  </a:cubicBezTo>
                  <a:lnTo>
                    <a:pt x="0" y="188528"/>
                  </a:lnTo>
                  <a:close/>
                </a:path>
              </a:pathLst>
            </a:custGeom>
            <a:solidFill>
              <a:schemeClr val="bg1"/>
            </a:solidFill>
          </p:spPr>
          <p:style>
            <a:lnRef idx="2">
              <a:schemeClr val="lt1">
                <a:hueOff val="0"/>
                <a:satOff val="0"/>
                <a:lumOff val="0"/>
                <a:alphaOff val="0"/>
              </a:schemeClr>
            </a:lnRef>
            <a:fillRef idx="1">
              <a:scrgbClr r="0" g="0" b="0"/>
            </a:fillRef>
            <a:effectRef idx="0">
              <a:schemeClr val="accent1">
                <a:tint val="60000"/>
                <a:hueOff val="0"/>
                <a:satOff val="0"/>
                <a:lumOff val="0"/>
                <a:alphaOff val="0"/>
              </a:schemeClr>
            </a:effectRef>
            <a:fontRef idx="minor">
              <a:schemeClr val="dk1">
                <a:hueOff val="0"/>
                <a:satOff val="0"/>
                <a:lumOff val="0"/>
                <a:alphaOff val="0"/>
              </a:schemeClr>
            </a:fontRef>
          </p:style>
          <p:txBody>
            <a:bodyPr spcFirstLastPara="0" vert="horz" wrap="square" lIns="234288" tIns="234288" rIns="234288" bIns="234288" numCol="1" spcCol="1270" anchor="ctr" anchorCtr="0">
              <a:noAutofit/>
            </a:bodyPr>
            <a:lstStyle/>
            <a:p>
              <a:pPr marL="0" lvl="0" indent="0" algn="ctr" defTabSz="2089150">
                <a:lnSpc>
                  <a:spcPct val="90000"/>
                </a:lnSpc>
                <a:spcBef>
                  <a:spcPct val="0"/>
                </a:spcBef>
                <a:spcAft>
                  <a:spcPct val="35000"/>
                </a:spcAft>
                <a:buNone/>
              </a:pPr>
              <a:endParaRPr lang="en-US" sz="4700" kern="1200" dirty="0"/>
            </a:p>
          </p:txBody>
        </p:sp>
      </p:grpSp>
      <p:sp>
        <p:nvSpPr>
          <p:cNvPr id="64" name="TextBox 63">
            <a:extLst>
              <a:ext uri="{FF2B5EF4-FFF2-40B4-BE49-F238E27FC236}">
                <a16:creationId xmlns:a16="http://schemas.microsoft.com/office/drawing/2014/main" id="{88D03431-F007-4718-AE51-9BC07DA4DDED}"/>
              </a:ext>
            </a:extLst>
          </p:cNvPr>
          <p:cNvSpPr txBox="1"/>
          <p:nvPr userDrawn="1"/>
        </p:nvSpPr>
        <p:spPr>
          <a:xfrm>
            <a:off x="4523790" y="3806555"/>
            <a:ext cx="3575304" cy="649224"/>
          </a:xfrm>
          <a:prstGeom prst="rect">
            <a:avLst/>
          </a:prstGeom>
          <a:solidFill>
            <a:schemeClr val="accent6">
              <a:lumMod val="40000"/>
              <a:lumOff val="60000"/>
            </a:schemeClr>
          </a:solidFill>
        </p:spPr>
        <p:txBody>
          <a:bodyPr wrap="square" rtlCol="0" anchor="ctr">
            <a:spAutoFit/>
          </a:bodyPr>
          <a:lstStyle/>
          <a:p>
            <a:pPr marL="0" indent="0" algn="ctr">
              <a:buFont typeface="Arial" charset="0"/>
              <a:buNone/>
            </a:pPr>
            <a:r>
              <a:rPr lang="en-US" sz="1200" dirty="0">
                <a:latin typeface="Verdana" panose="020B0604030504040204" pitchFamily="34" charset="0"/>
                <a:ea typeface="Verdana" panose="020B0604030504040204" pitchFamily="34" charset="0"/>
              </a:rPr>
              <a:t>Definition of the wave property?</a:t>
            </a:r>
            <a:endParaRPr lang="en-US" sz="1200" b="1" dirty="0">
              <a:latin typeface="Verdana" panose="020B0604030504040204" pitchFamily="34" charset="0"/>
              <a:ea typeface="Verdana" panose="020B0604030504040204" pitchFamily="34" charset="0"/>
            </a:endParaRPr>
          </a:p>
        </p:txBody>
      </p:sp>
      <p:sp>
        <p:nvSpPr>
          <p:cNvPr id="66" name="TextBox 65">
            <a:extLst>
              <a:ext uri="{FF2B5EF4-FFF2-40B4-BE49-F238E27FC236}">
                <a16:creationId xmlns:a16="http://schemas.microsoft.com/office/drawing/2014/main" id="{E2738B66-6858-4631-A448-737616806A62}"/>
              </a:ext>
            </a:extLst>
          </p:cNvPr>
          <p:cNvSpPr txBox="1"/>
          <p:nvPr userDrawn="1"/>
        </p:nvSpPr>
        <p:spPr>
          <a:xfrm>
            <a:off x="8407329" y="1556978"/>
            <a:ext cx="3575304" cy="649224"/>
          </a:xfrm>
          <a:prstGeom prst="rect">
            <a:avLst/>
          </a:prstGeom>
          <a:solidFill>
            <a:schemeClr val="accent6">
              <a:lumMod val="40000"/>
              <a:lumOff val="60000"/>
            </a:schemeClr>
          </a:solidFill>
        </p:spPr>
        <p:txBody>
          <a:bodyPr wrap="square" rtlCol="0" anchor="ctr">
            <a:spAutoFit/>
          </a:bodyPr>
          <a:lstStyle/>
          <a:p>
            <a:pPr marL="0" indent="0" algn="ctr">
              <a:buFont typeface="Arial" charset="0"/>
              <a:buNone/>
            </a:pPr>
            <a:r>
              <a:rPr lang="en-US" sz="1200" dirty="0">
                <a:latin typeface="Verdana" panose="020B0604030504040204" pitchFamily="34" charset="0"/>
                <a:ea typeface="Verdana" panose="020B0604030504040204" pitchFamily="34" charset="0"/>
              </a:rPr>
              <a:t>Definition of the wave property?</a:t>
            </a:r>
            <a:endParaRPr lang="en-US" sz="1200" b="1" dirty="0">
              <a:latin typeface="Verdana" panose="020B0604030504040204" pitchFamily="34" charset="0"/>
              <a:ea typeface="Verdana" panose="020B0604030504040204" pitchFamily="34" charset="0"/>
            </a:endParaRPr>
          </a:p>
        </p:txBody>
      </p:sp>
      <p:sp>
        <p:nvSpPr>
          <p:cNvPr id="68" name="TextBox 67">
            <a:extLst>
              <a:ext uri="{FF2B5EF4-FFF2-40B4-BE49-F238E27FC236}">
                <a16:creationId xmlns:a16="http://schemas.microsoft.com/office/drawing/2014/main" id="{F167EE6B-559B-47FF-A415-04BE304DD8D7}"/>
              </a:ext>
            </a:extLst>
          </p:cNvPr>
          <p:cNvSpPr txBox="1"/>
          <p:nvPr userDrawn="1"/>
        </p:nvSpPr>
        <p:spPr>
          <a:xfrm>
            <a:off x="8407329" y="3805109"/>
            <a:ext cx="3575304" cy="649224"/>
          </a:xfrm>
          <a:prstGeom prst="rect">
            <a:avLst/>
          </a:prstGeom>
          <a:solidFill>
            <a:schemeClr val="accent6">
              <a:lumMod val="40000"/>
              <a:lumOff val="60000"/>
            </a:schemeClr>
          </a:solidFill>
        </p:spPr>
        <p:txBody>
          <a:bodyPr wrap="square" rtlCol="0" anchor="ctr">
            <a:spAutoFit/>
          </a:bodyPr>
          <a:lstStyle/>
          <a:p>
            <a:pPr marL="0" indent="0" algn="ctr">
              <a:buFont typeface="Arial" charset="0"/>
              <a:buNone/>
            </a:pPr>
            <a:r>
              <a:rPr lang="en-US" sz="1200" dirty="0">
                <a:latin typeface="Verdana" panose="020B0604030504040204" pitchFamily="34" charset="0"/>
                <a:ea typeface="Verdana" panose="020B0604030504040204" pitchFamily="34" charset="0"/>
              </a:rPr>
              <a:t>Definition of the wave property?</a:t>
            </a:r>
            <a:endParaRPr lang="en-US" sz="1200" b="1" dirty="0">
              <a:latin typeface="Verdana" panose="020B0604030504040204" pitchFamily="34" charset="0"/>
              <a:ea typeface="Verdana" panose="020B0604030504040204" pitchFamily="34" charset="0"/>
            </a:endParaRPr>
          </a:p>
        </p:txBody>
      </p:sp>
      <p:sp>
        <p:nvSpPr>
          <p:cNvPr id="70" name="Rectangle 69">
            <a:extLst>
              <a:ext uri="{FF2B5EF4-FFF2-40B4-BE49-F238E27FC236}">
                <a16:creationId xmlns:a16="http://schemas.microsoft.com/office/drawing/2014/main" id="{DEABBB1C-555E-4BE8-B71A-DAAAFB0D0D84}"/>
              </a:ext>
            </a:extLst>
          </p:cNvPr>
          <p:cNvSpPr/>
          <p:nvPr userDrawn="1"/>
        </p:nvSpPr>
        <p:spPr>
          <a:xfrm>
            <a:off x="4523790" y="1555532"/>
            <a:ext cx="3576170" cy="649224"/>
          </a:xfrm>
          <a:prstGeom prst="rect">
            <a:avLst/>
          </a:prstGeom>
          <a:solidFill>
            <a:schemeClr val="accent6">
              <a:lumMod val="40000"/>
              <a:lumOff val="60000"/>
            </a:schemeClr>
          </a:solidFill>
        </p:spPr>
        <p:txBody>
          <a:bodyPr wrap="square" anchor="ctr">
            <a:spAutoFit/>
          </a:bodyPr>
          <a:lstStyle/>
          <a:p>
            <a:pPr marL="0" indent="0" algn="ctr">
              <a:buFont typeface="Arial" charset="0"/>
              <a:buNone/>
            </a:pPr>
            <a:r>
              <a:rPr lang="en-US" sz="1200" dirty="0">
                <a:latin typeface="Verdana" panose="020B0604030504040204" pitchFamily="34" charset="0"/>
                <a:ea typeface="Verdana" panose="020B0604030504040204" pitchFamily="34" charset="0"/>
              </a:rPr>
              <a:t>Definition of the wave property?</a:t>
            </a:r>
          </a:p>
        </p:txBody>
      </p:sp>
      <p:sp>
        <p:nvSpPr>
          <p:cNvPr id="72" name="Rectangle 71">
            <a:extLst>
              <a:ext uri="{FF2B5EF4-FFF2-40B4-BE49-F238E27FC236}">
                <a16:creationId xmlns:a16="http://schemas.microsoft.com/office/drawing/2014/main" id="{EB264FBE-53F3-4CD3-80C6-6001DEF74840}"/>
              </a:ext>
            </a:extLst>
          </p:cNvPr>
          <p:cNvSpPr/>
          <p:nvPr userDrawn="1"/>
        </p:nvSpPr>
        <p:spPr>
          <a:xfrm>
            <a:off x="9436029" y="4726384"/>
            <a:ext cx="1517904" cy="338554"/>
          </a:xfrm>
          <a:prstGeom prst="rect">
            <a:avLst/>
          </a:prstGeom>
          <a:solidFill>
            <a:schemeClr val="accent6">
              <a:lumMod val="40000"/>
              <a:lumOff val="60000"/>
            </a:schemeClr>
          </a:solidFill>
        </p:spPr>
        <p:txBody>
          <a:bodyPr wrap="none" anchor="ctr">
            <a:spAutoFit/>
          </a:bodyPr>
          <a:lstStyle/>
          <a:p>
            <a:pPr algn="ctr"/>
            <a:r>
              <a:rPr lang="en-US" sz="1600" dirty="0">
                <a:latin typeface="Verdana" panose="020B0604030504040204" pitchFamily="34" charset="0"/>
                <a:ea typeface="Verdana" panose="020B0604030504040204" pitchFamily="34" charset="0"/>
              </a:rPr>
              <a:t>Label Name?</a:t>
            </a:r>
          </a:p>
        </p:txBody>
      </p:sp>
      <p:sp>
        <p:nvSpPr>
          <p:cNvPr id="74" name="Rectangle 73">
            <a:extLst>
              <a:ext uri="{FF2B5EF4-FFF2-40B4-BE49-F238E27FC236}">
                <a16:creationId xmlns:a16="http://schemas.microsoft.com/office/drawing/2014/main" id="{D72ACEA2-1680-41EA-9623-6BC180CBFF7B}"/>
              </a:ext>
            </a:extLst>
          </p:cNvPr>
          <p:cNvSpPr/>
          <p:nvPr userDrawn="1"/>
        </p:nvSpPr>
        <p:spPr>
          <a:xfrm>
            <a:off x="5552923" y="894613"/>
            <a:ext cx="1517904" cy="338554"/>
          </a:xfrm>
          <a:prstGeom prst="rect">
            <a:avLst/>
          </a:prstGeom>
          <a:solidFill>
            <a:schemeClr val="accent6">
              <a:lumMod val="40000"/>
              <a:lumOff val="60000"/>
            </a:schemeClr>
          </a:solidFill>
        </p:spPr>
        <p:txBody>
          <a:bodyPr wrap="none" anchor="ctr">
            <a:spAutoFit/>
          </a:bodyPr>
          <a:lstStyle/>
          <a:p>
            <a:pPr algn="ctr"/>
            <a:r>
              <a:rPr lang="en-US" sz="1600" dirty="0">
                <a:latin typeface="Verdana" panose="020B0604030504040204" pitchFamily="34" charset="0"/>
                <a:ea typeface="Verdana" panose="020B0604030504040204" pitchFamily="34" charset="0"/>
              </a:rPr>
              <a:t>Label Name?</a:t>
            </a:r>
          </a:p>
        </p:txBody>
      </p:sp>
      <p:sp>
        <p:nvSpPr>
          <p:cNvPr id="76" name="Rectangle 75">
            <a:extLst>
              <a:ext uri="{FF2B5EF4-FFF2-40B4-BE49-F238E27FC236}">
                <a16:creationId xmlns:a16="http://schemas.microsoft.com/office/drawing/2014/main" id="{9CF80CB4-3DD8-42DE-92E5-BEAC2143AF74}"/>
              </a:ext>
            </a:extLst>
          </p:cNvPr>
          <p:cNvSpPr/>
          <p:nvPr userDrawn="1"/>
        </p:nvSpPr>
        <p:spPr>
          <a:xfrm>
            <a:off x="9436029" y="894613"/>
            <a:ext cx="1517904" cy="338554"/>
          </a:xfrm>
          <a:prstGeom prst="rect">
            <a:avLst/>
          </a:prstGeom>
          <a:solidFill>
            <a:schemeClr val="accent6">
              <a:lumMod val="40000"/>
              <a:lumOff val="60000"/>
            </a:schemeClr>
          </a:solidFill>
        </p:spPr>
        <p:txBody>
          <a:bodyPr wrap="none" anchor="ctr">
            <a:spAutoFit/>
          </a:bodyPr>
          <a:lstStyle/>
          <a:p>
            <a:pPr algn="ctr"/>
            <a:r>
              <a:rPr lang="en-US" sz="1600" dirty="0">
                <a:latin typeface="Verdana" panose="020B0604030504040204" pitchFamily="34" charset="0"/>
                <a:ea typeface="Verdana" panose="020B0604030504040204" pitchFamily="34" charset="0"/>
              </a:rPr>
              <a:t>Label Name?</a:t>
            </a:r>
          </a:p>
        </p:txBody>
      </p:sp>
      <p:sp>
        <p:nvSpPr>
          <p:cNvPr id="78" name="Rectangle 77">
            <a:extLst>
              <a:ext uri="{FF2B5EF4-FFF2-40B4-BE49-F238E27FC236}">
                <a16:creationId xmlns:a16="http://schemas.microsoft.com/office/drawing/2014/main" id="{CC6FA56C-FCB4-4FE6-B05C-8E03BFC47FB4}"/>
              </a:ext>
            </a:extLst>
          </p:cNvPr>
          <p:cNvSpPr/>
          <p:nvPr userDrawn="1"/>
        </p:nvSpPr>
        <p:spPr>
          <a:xfrm>
            <a:off x="5552923" y="4726384"/>
            <a:ext cx="1517904" cy="338554"/>
          </a:xfrm>
          <a:prstGeom prst="rect">
            <a:avLst/>
          </a:prstGeom>
          <a:solidFill>
            <a:schemeClr val="accent6">
              <a:lumMod val="40000"/>
              <a:lumOff val="60000"/>
            </a:schemeClr>
          </a:solidFill>
        </p:spPr>
        <p:txBody>
          <a:bodyPr wrap="none" anchor="ctr">
            <a:spAutoFit/>
          </a:bodyPr>
          <a:lstStyle/>
          <a:p>
            <a:pPr algn="ctr"/>
            <a:r>
              <a:rPr lang="en-US" sz="1600" dirty="0">
                <a:latin typeface="Verdana" panose="020B0604030504040204" pitchFamily="34" charset="0"/>
                <a:ea typeface="Verdana" panose="020B0604030504040204" pitchFamily="34" charset="0"/>
              </a:rPr>
              <a:t>Label Name?</a:t>
            </a:r>
          </a:p>
        </p:txBody>
      </p:sp>
      <p:pic>
        <p:nvPicPr>
          <p:cNvPr id="33" name="Picture 32">
            <a:extLst>
              <a:ext uri="{FF2B5EF4-FFF2-40B4-BE49-F238E27FC236}">
                <a16:creationId xmlns:a16="http://schemas.microsoft.com/office/drawing/2014/main" id="{23CE8EDA-58CD-4A3D-A029-4D943EFBF9D9}"/>
              </a:ext>
            </a:extLst>
          </p:cNvPr>
          <p:cNvPicPr>
            <a:picLocks noChangeAspect="1"/>
          </p:cNvPicPr>
          <p:nvPr userDrawn="1"/>
        </p:nvPicPr>
        <p:blipFill rotWithShape="1">
          <a:blip r:embed="rId2"/>
          <a:srcRect t="9227" r="3441" b="4386"/>
          <a:stretch/>
        </p:blipFill>
        <p:spPr>
          <a:xfrm rot="10800000">
            <a:off x="7351121" y="2443302"/>
            <a:ext cx="1796716" cy="1064315"/>
          </a:xfrm>
          <a:prstGeom prst="rect">
            <a:avLst/>
          </a:prstGeom>
        </p:spPr>
      </p:pic>
      <p:sp>
        <p:nvSpPr>
          <p:cNvPr id="82" name="TextBox 81">
            <a:extLst>
              <a:ext uri="{FF2B5EF4-FFF2-40B4-BE49-F238E27FC236}">
                <a16:creationId xmlns:a16="http://schemas.microsoft.com/office/drawing/2014/main" id="{79BE908B-551B-4A22-994B-9C6B82238B2D}"/>
              </a:ext>
            </a:extLst>
          </p:cNvPr>
          <p:cNvSpPr txBox="1"/>
          <p:nvPr userDrawn="1"/>
        </p:nvSpPr>
        <p:spPr>
          <a:xfrm>
            <a:off x="0" y="713174"/>
            <a:ext cx="3624943" cy="738664"/>
          </a:xfrm>
          <a:prstGeom prst="rect">
            <a:avLst/>
          </a:prstGeom>
          <a:noFill/>
        </p:spPr>
        <p:txBody>
          <a:bodyPr wrap="square" rtlCol="0">
            <a:spAutoFit/>
          </a:bodyPr>
          <a:lstStyle/>
          <a:p>
            <a:pPr algn="ctr"/>
            <a:r>
              <a:rPr lang="en-US" sz="1400" dirty="0">
                <a:solidFill>
                  <a:schemeClr val="bg1"/>
                </a:solidFill>
              </a:rPr>
              <a:t>Use the diagram to correctly identify the parts/properties of a TRANSVERSE WAVE.</a:t>
            </a:r>
          </a:p>
        </p:txBody>
      </p:sp>
      <p:pic>
        <p:nvPicPr>
          <p:cNvPr id="2" name="Picture 1">
            <a:extLst>
              <a:ext uri="{FF2B5EF4-FFF2-40B4-BE49-F238E27FC236}">
                <a16:creationId xmlns:a16="http://schemas.microsoft.com/office/drawing/2014/main" id="{0D9C26AD-07BA-4113-8955-23E5136258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64311" y="748912"/>
            <a:ext cx="641565" cy="640080"/>
          </a:xfrm>
          <a:prstGeom prst="rect">
            <a:avLst/>
          </a:prstGeom>
        </p:spPr>
      </p:pic>
    </p:spTree>
    <p:extLst>
      <p:ext uri="{BB962C8B-B14F-4D97-AF65-F5344CB8AC3E}">
        <p14:creationId xmlns:p14="http://schemas.microsoft.com/office/powerpoint/2010/main" val="37048813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8585F49-B101-4E2E-81CE-EA3157809D09}"/>
              </a:ext>
            </a:extLst>
          </p:cNvPr>
          <p:cNvGrpSpPr/>
          <p:nvPr/>
        </p:nvGrpSpPr>
        <p:grpSpPr>
          <a:xfrm>
            <a:off x="4383157" y="713174"/>
            <a:ext cx="7732643" cy="4524573"/>
            <a:chOff x="4383157" y="713174"/>
            <a:chExt cx="7732643" cy="4524573"/>
          </a:xfrm>
        </p:grpSpPr>
        <p:sp>
          <p:nvSpPr>
            <p:cNvPr id="4" name="Freeform: Shape 3">
              <a:extLst>
                <a:ext uri="{FF2B5EF4-FFF2-40B4-BE49-F238E27FC236}">
                  <a16:creationId xmlns:a16="http://schemas.microsoft.com/office/drawing/2014/main" id="{7717F890-05DC-4204-8AFB-6137362DA05E}"/>
                </a:ext>
              </a:extLst>
            </p:cNvPr>
            <p:cNvSpPr/>
            <p:nvPr/>
          </p:nvSpPr>
          <p:spPr>
            <a:xfrm rot="21600000">
              <a:off x="4383157" y="713174"/>
              <a:ext cx="3866322" cy="2262287"/>
            </a:xfrm>
            <a:custGeom>
              <a:avLst/>
              <a:gdLst>
                <a:gd name="connsiteX0" fmla="*/ 0 w 2262286"/>
                <a:gd name="connsiteY0" fmla="*/ 0 h 3866321"/>
                <a:gd name="connsiteX1" fmla="*/ 1885231 w 2262286"/>
                <a:gd name="connsiteY1" fmla="*/ 0 h 3866321"/>
                <a:gd name="connsiteX2" fmla="*/ 2262286 w 2262286"/>
                <a:gd name="connsiteY2" fmla="*/ 377055 h 3866321"/>
                <a:gd name="connsiteX3" fmla="*/ 2262286 w 2262286"/>
                <a:gd name="connsiteY3" fmla="*/ 3866321 h 3866321"/>
                <a:gd name="connsiteX4" fmla="*/ 0 w 2262286"/>
                <a:gd name="connsiteY4" fmla="*/ 3866321 h 3866321"/>
                <a:gd name="connsiteX5" fmla="*/ 0 w 2262286"/>
                <a:gd name="connsiteY5" fmla="*/ 0 h 3866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2286" h="3866321">
                  <a:moveTo>
                    <a:pt x="0" y="3866320"/>
                  </a:moveTo>
                  <a:lnTo>
                    <a:pt x="0" y="644400"/>
                  </a:lnTo>
                  <a:cubicBezTo>
                    <a:pt x="0" y="288508"/>
                    <a:pt x="98777" y="1"/>
                    <a:pt x="220625" y="1"/>
                  </a:cubicBezTo>
                  <a:lnTo>
                    <a:pt x="2262286" y="1"/>
                  </a:lnTo>
                  <a:lnTo>
                    <a:pt x="2262286" y="3866320"/>
                  </a:lnTo>
                  <a:lnTo>
                    <a:pt x="0" y="3866320"/>
                  </a:lnTo>
                  <a:close/>
                </a:path>
              </a:pathLst>
            </a:cu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170687" rIns="170688" bIns="736261" numCol="1" spcCol="1270" anchor="t" anchorCtr="0">
              <a:noAutofit/>
            </a:bodyPr>
            <a:lstStyle/>
            <a:p>
              <a:pPr marL="0" lvl="0" indent="0" algn="l" defTabSz="1066800">
                <a:lnSpc>
                  <a:spcPct val="90000"/>
                </a:lnSpc>
                <a:spcBef>
                  <a:spcPct val="0"/>
                </a:spcBef>
                <a:spcAft>
                  <a:spcPct val="35000"/>
                </a:spcAft>
                <a:buNone/>
              </a:pPr>
              <a:r>
                <a:rPr lang="en-US" sz="2400" kern="1200" dirty="0"/>
                <a:t>A</a:t>
              </a:r>
            </a:p>
          </p:txBody>
        </p:sp>
        <p:sp>
          <p:nvSpPr>
            <p:cNvPr id="5" name="Freeform: Shape 4">
              <a:extLst>
                <a:ext uri="{FF2B5EF4-FFF2-40B4-BE49-F238E27FC236}">
                  <a16:creationId xmlns:a16="http://schemas.microsoft.com/office/drawing/2014/main" id="{776391F8-34DD-4F2E-A646-0A29850BDB25}"/>
                </a:ext>
              </a:extLst>
            </p:cNvPr>
            <p:cNvSpPr/>
            <p:nvPr/>
          </p:nvSpPr>
          <p:spPr>
            <a:xfrm>
              <a:off x="8249479" y="713174"/>
              <a:ext cx="3866321" cy="2262286"/>
            </a:xfrm>
            <a:custGeom>
              <a:avLst/>
              <a:gdLst>
                <a:gd name="connsiteX0" fmla="*/ 0 w 3866321"/>
                <a:gd name="connsiteY0" fmla="*/ 0 h 2262286"/>
                <a:gd name="connsiteX1" fmla="*/ 3489266 w 3866321"/>
                <a:gd name="connsiteY1" fmla="*/ 0 h 2262286"/>
                <a:gd name="connsiteX2" fmla="*/ 3866321 w 3866321"/>
                <a:gd name="connsiteY2" fmla="*/ 377055 h 2262286"/>
                <a:gd name="connsiteX3" fmla="*/ 3866321 w 3866321"/>
                <a:gd name="connsiteY3" fmla="*/ 2262286 h 2262286"/>
                <a:gd name="connsiteX4" fmla="*/ 0 w 3866321"/>
                <a:gd name="connsiteY4" fmla="*/ 2262286 h 2262286"/>
                <a:gd name="connsiteX5" fmla="*/ 0 w 3866321"/>
                <a:gd name="connsiteY5" fmla="*/ 0 h 226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6321" h="2262286">
                  <a:moveTo>
                    <a:pt x="0" y="0"/>
                  </a:moveTo>
                  <a:lnTo>
                    <a:pt x="3489266" y="0"/>
                  </a:lnTo>
                  <a:cubicBezTo>
                    <a:pt x="3697508" y="0"/>
                    <a:pt x="3866321" y="168813"/>
                    <a:pt x="3866321" y="377055"/>
                  </a:cubicBezTo>
                  <a:lnTo>
                    <a:pt x="3866321" y="2262286"/>
                  </a:lnTo>
                  <a:lnTo>
                    <a:pt x="0" y="2262286"/>
                  </a:lnTo>
                  <a:lnTo>
                    <a:pt x="0" y="0"/>
                  </a:lnTo>
                  <a:close/>
                </a:path>
              </a:pathLst>
            </a:cu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170688" rIns="170688" bIns="736260" numCol="1" spcCol="1270" anchor="t" anchorCtr="0">
              <a:noAutofit/>
            </a:bodyPr>
            <a:lstStyle/>
            <a:p>
              <a:pPr marL="0" lvl="0" indent="0" algn="r" defTabSz="1066800">
                <a:lnSpc>
                  <a:spcPct val="90000"/>
                </a:lnSpc>
                <a:spcBef>
                  <a:spcPct val="0"/>
                </a:spcBef>
                <a:spcAft>
                  <a:spcPct val="35000"/>
                </a:spcAft>
                <a:buNone/>
              </a:pPr>
              <a:r>
                <a:rPr lang="en-US" sz="2400" kern="1200" dirty="0"/>
                <a:t>B</a:t>
              </a:r>
            </a:p>
          </p:txBody>
        </p:sp>
        <p:sp>
          <p:nvSpPr>
            <p:cNvPr id="6" name="Freeform: Shape 5">
              <a:extLst>
                <a:ext uri="{FF2B5EF4-FFF2-40B4-BE49-F238E27FC236}">
                  <a16:creationId xmlns:a16="http://schemas.microsoft.com/office/drawing/2014/main" id="{441A1F37-CFDB-449F-9A99-ECE23EADCF73}"/>
                </a:ext>
              </a:extLst>
            </p:cNvPr>
            <p:cNvSpPr/>
            <p:nvPr/>
          </p:nvSpPr>
          <p:spPr>
            <a:xfrm rot="21600000">
              <a:off x="4383158" y="2975459"/>
              <a:ext cx="3866321" cy="2262287"/>
            </a:xfrm>
            <a:custGeom>
              <a:avLst/>
              <a:gdLst>
                <a:gd name="connsiteX0" fmla="*/ 0 w 3866321"/>
                <a:gd name="connsiteY0" fmla="*/ 0 h 2262286"/>
                <a:gd name="connsiteX1" fmla="*/ 3489266 w 3866321"/>
                <a:gd name="connsiteY1" fmla="*/ 0 h 2262286"/>
                <a:gd name="connsiteX2" fmla="*/ 3866321 w 3866321"/>
                <a:gd name="connsiteY2" fmla="*/ 377055 h 2262286"/>
                <a:gd name="connsiteX3" fmla="*/ 3866321 w 3866321"/>
                <a:gd name="connsiteY3" fmla="*/ 2262286 h 2262286"/>
                <a:gd name="connsiteX4" fmla="*/ 0 w 3866321"/>
                <a:gd name="connsiteY4" fmla="*/ 2262286 h 2262286"/>
                <a:gd name="connsiteX5" fmla="*/ 0 w 3866321"/>
                <a:gd name="connsiteY5" fmla="*/ 0 h 226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6321" h="2262286">
                  <a:moveTo>
                    <a:pt x="3866321" y="2262286"/>
                  </a:moveTo>
                  <a:lnTo>
                    <a:pt x="377055" y="2262286"/>
                  </a:lnTo>
                  <a:cubicBezTo>
                    <a:pt x="168813" y="2262286"/>
                    <a:pt x="0" y="2093473"/>
                    <a:pt x="0" y="1885231"/>
                  </a:cubicBezTo>
                  <a:lnTo>
                    <a:pt x="0" y="0"/>
                  </a:lnTo>
                  <a:lnTo>
                    <a:pt x="3866321" y="0"/>
                  </a:lnTo>
                  <a:lnTo>
                    <a:pt x="3866321" y="2262286"/>
                  </a:lnTo>
                  <a:close/>
                </a:path>
              </a:pathLst>
            </a:cu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736261" rIns="170688" bIns="170688" numCol="1" spcCol="1270" anchor="b" anchorCtr="0">
              <a:noAutofit/>
            </a:bodyPr>
            <a:lstStyle/>
            <a:p>
              <a:pPr marL="0" lvl="0" indent="0" algn="l" defTabSz="1066800">
                <a:lnSpc>
                  <a:spcPct val="90000"/>
                </a:lnSpc>
                <a:spcBef>
                  <a:spcPct val="0"/>
                </a:spcBef>
                <a:spcAft>
                  <a:spcPct val="35000"/>
                </a:spcAft>
                <a:buNone/>
              </a:pPr>
              <a:r>
                <a:rPr lang="en-US" sz="2400" kern="1200" dirty="0"/>
                <a:t>C</a:t>
              </a:r>
            </a:p>
          </p:txBody>
        </p:sp>
        <p:sp>
          <p:nvSpPr>
            <p:cNvPr id="7" name="Freeform: Shape 6">
              <a:extLst>
                <a:ext uri="{FF2B5EF4-FFF2-40B4-BE49-F238E27FC236}">
                  <a16:creationId xmlns:a16="http://schemas.microsoft.com/office/drawing/2014/main" id="{4F973FEB-FFB0-4B4C-B394-156EA0B603A3}"/>
                </a:ext>
              </a:extLst>
            </p:cNvPr>
            <p:cNvSpPr/>
            <p:nvPr/>
          </p:nvSpPr>
          <p:spPr>
            <a:xfrm>
              <a:off x="8249478" y="2975460"/>
              <a:ext cx="3866322" cy="2262287"/>
            </a:xfrm>
            <a:custGeom>
              <a:avLst/>
              <a:gdLst>
                <a:gd name="connsiteX0" fmla="*/ 0 w 2262286"/>
                <a:gd name="connsiteY0" fmla="*/ 0 h 3866321"/>
                <a:gd name="connsiteX1" fmla="*/ 1885231 w 2262286"/>
                <a:gd name="connsiteY1" fmla="*/ 0 h 3866321"/>
                <a:gd name="connsiteX2" fmla="*/ 2262286 w 2262286"/>
                <a:gd name="connsiteY2" fmla="*/ 377055 h 3866321"/>
                <a:gd name="connsiteX3" fmla="*/ 2262286 w 2262286"/>
                <a:gd name="connsiteY3" fmla="*/ 3866321 h 3866321"/>
                <a:gd name="connsiteX4" fmla="*/ 0 w 2262286"/>
                <a:gd name="connsiteY4" fmla="*/ 3866321 h 3866321"/>
                <a:gd name="connsiteX5" fmla="*/ 0 w 2262286"/>
                <a:gd name="connsiteY5" fmla="*/ 0 h 3866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2286" h="3866321">
                  <a:moveTo>
                    <a:pt x="2262286" y="1"/>
                  </a:moveTo>
                  <a:lnTo>
                    <a:pt x="2262286" y="3221921"/>
                  </a:lnTo>
                  <a:cubicBezTo>
                    <a:pt x="2262286" y="3577813"/>
                    <a:pt x="2163509" y="3866320"/>
                    <a:pt x="2041661" y="3866320"/>
                  </a:cubicBezTo>
                  <a:lnTo>
                    <a:pt x="0" y="3866320"/>
                  </a:lnTo>
                  <a:lnTo>
                    <a:pt x="0" y="1"/>
                  </a:lnTo>
                  <a:lnTo>
                    <a:pt x="2262286" y="1"/>
                  </a:lnTo>
                  <a:close/>
                </a:path>
              </a:pathLst>
            </a:cu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9" tIns="736260" rIns="170688" bIns="170689" numCol="1" spcCol="1270" anchor="b" anchorCtr="0">
              <a:noAutofit/>
            </a:bodyPr>
            <a:lstStyle/>
            <a:p>
              <a:pPr marL="0" lvl="0" indent="0" algn="r" defTabSz="1066800">
                <a:lnSpc>
                  <a:spcPct val="90000"/>
                </a:lnSpc>
                <a:spcBef>
                  <a:spcPct val="0"/>
                </a:spcBef>
                <a:spcAft>
                  <a:spcPct val="35000"/>
                </a:spcAft>
                <a:buNone/>
              </a:pPr>
              <a:r>
                <a:rPr lang="en-US" sz="2400" kern="1200" dirty="0"/>
                <a:t>D</a:t>
              </a:r>
            </a:p>
          </p:txBody>
        </p:sp>
        <p:sp>
          <p:nvSpPr>
            <p:cNvPr id="9" name="Freeform: Shape 8">
              <a:extLst>
                <a:ext uri="{FF2B5EF4-FFF2-40B4-BE49-F238E27FC236}">
                  <a16:creationId xmlns:a16="http://schemas.microsoft.com/office/drawing/2014/main" id="{25472102-B97C-48AC-A91A-DE196503E093}"/>
                </a:ext>
              </a:extLst>
            </p:cNvPr>
            <p:cNvSpPr/>
            <p:nvPr/>
          </p:nvSpPr>
          <p:spPr>
            <a:xfrm>
              <a:off x="7089582" y="2409888"/>
              <a:ext cx="2319792" cy="1131143"/>
            </a:xfrm>
            <a:custGeom>
              <a:avLst/>
              <a:gdLst>
                <a:gd name="connsiteX0" fmla="*/ 0 w 2319792"/>
                <a:gd name="connsiteY0" fmla="*/ 188528 h 1131143"/>
                <a:gd name="connsiteX1" fmla="*/ 188528 w 2319792"/>
                <a:gd name="connsiteY1" fmla="*/ 0 h 1131143"/>
                <a:gd name="connsiteX2" fmla="*/ 2131264 w 2319792"/>
                <a:gd name="connsiteY2" fmla="*/ 0 h 1131143"/>
                <a:gd name="connsiteX3" fmla="*/ 2319792 w 2319792"/>
                <a:gd name="connsiteY3" fmla="*/ 188528 h 1131143"/>
                <a:gd name="connsiteX4" fmla="*/ 2319792 w 2319792"/>
                <a:gd name="connsiteY4" fmla="*/ 942615 h 1131143"/>
                <a:gd name="connsiteX5" fmla="*/ 2131264 w 2319792"/>
                <a:gd name="connsiteY5" fmla="*/ 1131143 h 1131143"/>
                <a:gd name="connsiteX6" fmla="*/ 188528 w 2319792"/>
                <a:gd name="connsiteY6" fmla="*/ 1131143 h 1131143"/>
                <a:gd name="connsiteX7" fmla="*/ 0 w 2319792"/>
                <a:gd name="connsiteY7" fmla="*/ 942615 h 1131143"/>
                <a:gd name="connsiteX8" fmla="*/ 0 w 2319792"/>
                <a:gd name="connsiteY8" fmla="*/ 188528 h 113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9792" h="1131143">
                  <a:moveTo>
                    <a:pt x="0" y="188528"/>
                  </a:moveTo>
                  <a:cubicBezTo>
                    <a:pt x="0" y="84407"/>
                    <a:pt x="84407" y="0"/>
                    <a:pt x="188528" y="0"/>
                  </a:cubicBezTo>
                  <a:lnTo>
                    <a:pt x="2131264" y="0"/>
                  </a:lnTo>
                  <a:cubicBezTo>
                    <a:pt x="2235385" y="0"/>
                    <a:pt x="2319792" y="84407"/>
                    <a:pt x="2319792" y="188528"/>
                  </a:cubicBezTo>
                  <a:lnTo>
                    <a:pt x="2319792" y="942615"/>
                  </a:lnTo>
                  <a:cubicBezTo>
                    <a:pt x="2319792" y="1046736"/>
                    <a:pt x="2235385" y="1131143"/>
                    <a:pt x="2131264" y="1131143"/>
                  </a:cubicBezTo>
                  <a:lnTo>
                    <a:pt x="188528" y="1131143"/>
                  </a:lnTo>
                  <a:cubicBezTo>
                    <a:pt x="84407" y="1131143"/>
                    <a:pt x="0" y="1046736"/>
                    <a:pt x="0" y="942615"/>
                  </a:cubicBezTo>
                  <a:lnTo>
                    <a:pt x="0" y="188528"/>
                  </a:lnTo>
                  <a:close/>
                </a:path>
              </a:pathLst>
            </a:custGeom>
            <a:solidFill>
              <a:schemeClr val="bg1"/>
            </a:solidFill>
          </p:spPr>
          <p:style>
            <a:lnRef idx="2">
              <a:schemeClr val="lt1">
                <a:hueOff val="0"/>
                <a:satOff val="0"/>
                <a:lumOff val="0"/>
                <a:alphaOff val="0"/>
              </a:schemeClr>
            </a:lnRef>
            <a:fillRef idx="1">
              <a:scrgbClr r="0" g="0" b="0"/>
            </a:fillRef>
            <a:effectRef idx="0">
              <a:schemeClr val="accent1">
                <a:tint val="60000"/>
                <a:hueOff val="0"/>
                <a:satOff val="0"/>
                <a:lumOff val="0"/>
                <a:alphaOff val="0"/>
              </a:schemeClr>
            </a:effectRef>
            <a:fontRef idx="minor">
              <a:schemeClr val="dk1">
                <a:hueOff val="0"/>
                <a:satOff val="0"/>
                <a:lumOff val="0"/>
                <a:alphaOff val="0"/>
              </a:schemeClr>
            </a:fontRef>
          </p:style>
          <p:txBody>
            <a:bodyPr spcFirstLastPara="0" vert="horz" wrap="square" lIns="234288" tIns="234288" rIns="234288" bIns="234288" numCol="1" spcCol="1270" anchor="ctr" anchorCtr="0">
              <a:noAutofit/>
            </a:bodyPr>
            <a:lstStyle/>
            <a:p>
              <a:pPr marL="0" lvl="0" indent="0" algn="ctr" defTabSz="2089150">
                <a:lnSpc>
                  <a:spcPct val="90000"/>
                </a:lnSpc>
                <a:spcBef>
                  <a:spcPct val="0"/>
                </a:spcBef>
                <a:spcAft>
                  <a:spcPct val="35000"/>
                </a:spcAft>
                <a:buNone/>
              </a:pPr>
              <a:endParaRPr lang="en-US" sz="4700" kern="1200" dirty="0"/>
            </a:p>
          </p:txBody>
        </p:sp>
      </p:grpSp>
      <p:sp>
        <p:nvSpPr>
          <p:cNvPr id="8" name="TextBox 7">
            <a:extLst>
              <a:ext uri="{FF2B5EF4-FFF2-40B4-BE49-F238E27FC236}">
                <a16:creationId xmlns:a16="http://schemas.microsoft.com/office/drawing/2014/main" id="{0418EDB2-5DAB-4D5F-BCE9-68FD2027D352}"/>
              </a:ext>
            </a:extLst>
          </p:cNvPr>
          <p:cNvSpPr txBox="1"/>
          <p:nvPr userDrawn="1"/>
        </p:nvSpPr>
        <p:spPr>
          <a:xfrm>
            <a:off x="250371" y="713174"/>
            <a:ext cx="3472544" cy="738664"/>
          </a:xfrm>
          <a:prstGeom prst="rect">
            <a:avLst/>
          </a:prstGeom>
          <a:noFill/>
        </p:spPr>
        <p:txBody>
          <a:bodyPr wrap="square" rtlCol="0">
            <a:spAutoFit/>
          </a:bodyPr>
          <a:lstStyle/>
          <a:p>
            <a:pPr algn="l"/>
            <a:r>
              <a:rPr lang="en-US" sz="1400" dirty="0">
                <a:solidFill>
                  <a:schemeClr val="bg1"/>
                </a:solidFill>
              </a:rPr>
              <a:t>Use the diagram to correctly </a:t>
            </a:r>
            <a:br>
              <a:rPr lang="en-US" sz="1400" dirty="0">
                <a:solidFill>
                  <a:schemeClr val="bg1"/>
                </a:solidFill>
              </a:rPr>
            </a:br>
            <a:r>
              <a:rPr lang="en-US" sz="1400" dirty="0">
                <a:solidFill>
                  <a:schemeClr val="bg1"/>
                </a:solidFill>
              </a:rPr>
              <a:t>identify the parts/properties of </a:t>
            </a:r>
            <a:br>
              <a:rPr lang="en-US" sz="1400" dirty="0">
                <a:solidFill>
                  <a:schemeClr val="bg1"/>
                </a:solidFill>
              </a:rPr>
            </a:br>
            <a:r>
              <a:rPr lang="en-US" sz="1400" dirty="0">
                <a:solidFill>
                  <a:schemeClr val="bg1"/>
                </a:solidFill>
              </a:rPr>
              <a:t>a LONGITUDINAL WAVE.</a:t>
            </a:r>
          </a:p>
        </p:txBody>
      </p:sp>
      <p:sp>
        <p:nvSpPr>
          <p:cNvPr id="44" name="TextBox 43">
            <a:extLst>
              <a:ext uri="{FF2B5EF4-FFF2-40B4-BE49-F238E27FC236}">
                <a16:creationId xmlns:a16="http://schemas.microsoft.com/office/drawing/2014/main" id="{872C1F37-F38A-4328-97B7-1CD5C91D5750}"/>
              </a:ext>
            </a:extLst>
          </p:cNvPr>
          <p:cNvSpPr txBox="1"/>
          <p:nvPr userDrawn="1"/>
        </p:nvSpPr>
        <p:spPr>
          <a:xfrm>
            <a:off x="4523790" y="3806555"/>
            <a:ext cx="3575304" cy="649224"/>
          </a:xfrm>
          <a:prstGeom prst="rect">
            <a:avLst/>
          </a:prstGeom>
          <a:solidFill>
            <a:schemeClr val="accent6">
              <a:lumMod val="40000"/>
              <a:lumOff val="60000"/>
            </a:schemeClr>
          </a:solidFill>
        </p:spPr>
        <p:txBody>
          <a:bodyPr wrap="square" rtlCol="0" anchor="ctr">
            <a:spAutoFit/>
          </a:bodyPr>
          <a:lstStyle/>
          <a:p>
            <a:pPr marL="0" indent="0" algn="ctr">
              <a:buFont typeface="Arial" charset="0"/>
              <a:buNone/>
            </a:pPr>
            <a:r>
              <a:rPr lang="en-US" sz="1200" dirty="0">
                <a:latin typeface="Verdana" panose="020B0604030504040204" pitchFamily="34" charset="0"/>
                <a:ea typeface="Verdana" panose="020B0604030504040204" pitchFamily="34" charset="0"/>
              </a:rPr>
              <a:t>Definition of the wave property?</a:t>
            </a:r>
            <a:endParaRPr lang="en-US" sz="1200" b="1" dirty="0">
              <a:latin typeface="Verdana" panose="020B0604030504040204" pitchFamily="34" charset="0"/>
              <a:ea typeface="Verdana" panose="020B0604030504040204" pitchFamily="34" charset="0"/>
            </a:endParaRPr>
          </a:p>
        </p:txBody>
      </p:sp>
      <p:sp>
        <p:nvSpPr>
          <p:cNvPr id="46" name="TextBox 45">
            <a:extLst>
              <a:ext uri="{FF2B5EF4-FFF2-40B4-BE49-F238E27FC236}">
                <a16:creationId xmlns:a16="http://schemas.microsoft.com/office/drawing/2014/main" id="{CDFA1EF5-CD11-4868-87FE-925ADB1CC868}"/>
              </a:ext>
            </a:extLst>
          </p:cNvPr>
          <p:cNvSpPr txBox="1"/>
          <p:nvPr userDrawn="1"/>
        </p:nvSpPr>
        <p:spPr>
          <a:xfrm>
            <a:off x="8407329" y="1556978"/>
            <a:ext cx="3575304" cy="649224"/>
          </a:xfrm>
          <a:prstGeom prst="rect">
            <a:avLst/>
          </a:prstGeom>
          <a:solidFill>
            <a:schemeClr val="accent6">
              <a:lumMod val="40000"/>
              <a:lumOff val="60000"/>
            </a:schemeClr>
          </a:solidFill>
        </p:spPr>
        <p:txBody>
          <a:bodyPr wrap="square" rtlCol="0" anchor="ctr">
            <a:spAutoFit/>
          </a:bodyPr>
          <a:lstStyle/>
          <a:p>
            <a:pPr marL="0" indent="0" algn="ctr">
              <a:buFont typeface="Arial" charset="0"/>
              <a:buNone/>
            </a:pPr>
            <a:r>
              <a:rPr lang="en-US" sz="1200" dirty="0">
                <a:latin typeface="Verdana" panose="020B0604030504040204" pitchFamily="34" charset="0"/>
                <a:ea typeface="Verdana" panose="020B0604030504040204" pitchFamily="34" charset="0"/>
              </a:rPr>
              <a:t>Definition of the wave property?</a:t>
            </a:r>
            <a:endParaRPr lang="en-US" sz="1200" b="1" dirty="0">
              <a:latin typeface="Verdana" panose="020B0604030504040204" pitchFamily="34" charset="0"/>
              <a:ea typeface="Verdana" panose="020B0604030504040204" pitchFamily="34" charset="0"/>
            </a:endParaRPr>
          </a:p>
        </p:txBody>
      </p:sp>
      <p:sp>
        <p:nvSpPr>
          <p:cNvPr id="48" name="TextBox 47">
            <a:extLst>
              <a:ext uri="{FF2B5EF4-FFF2-40B4-BE49-F238E27FC236}">
                <a16:creationId xmlns:a16="http://schemas.microsoft.com/office/drawing/2014/main" id="{8BDFAF17-04E4-48D2-9372-EAB04157A29A}"/>
              </a:ext>
            </a:extLst>
          </p:cNvPr>
          <p:cNvSpPr txBox="1"/>
          <p:nvPr userDrawn="1"/>
        </p:nvSpPr>
        <p:spPr>
          <a:xfrm>
            <a:off x="8407329" y="3805109"/>
            <a:ext cx="3575304" cy="649224"/>
          </a:xfrm>
          <a:prstGeom prst="rect">
            <a:avLst/>
          </a:prstGeom>
          <a:solidFill>
            <a:schemeClr val="accent6">
              <a:lumMod val="40000"/>
              <a:lumOff val="60000"/>
            </a:schemeClr>
          </a:solidFill>
        </p:spPr>
        <p:txBody>
          <a:bodyPr wrap="square" rtlCol="0" anchor="ctr">
            <a:spAutoFit/>
          </a:bodyPr>
          <a:lstStyle/>
          <a:p>
            <a:pPr marL="0" indent="0" algn="ctr">
              <a:buFont typeface="Arial" charset="0"/>
              <a:buNone/>
            </a:pPr>
            <a:r>
              <a:rPr lang="en-US" sz="1200" dirty="0">
                <a:latin typeface="Verdana" panose="020B0604030504040204" pitchFamily="34" charset="0"/>
                <a:ea typeface="Verdana" panose="020B0604030504040204" pitchFamily="34" charset="0"/>
              </a:rPr>
              <a:t>Definition of the wave property?</a:t>
            </a:r>
            <a:endParaRPr lang="en-US" sz="1200" b="1" dirty="0">
              <a:latin typeface="Verdana" panose="020B0604030504040204" pitchFamily="34" charset="0"/>
              <a:ea typeface="Verdana" panose="020B0604030504040204" pitchFamily="34" charset="0"/>
            </a:endParaRPr>
          </a:p>
        </p:txBody>
      </p:sp>
      <p:sp>
        <p:nvSpPr>
          <p:cNvPr id="54" name="Rectangle 53">
            <a:extLst>
              <a:ext uri="{FF2B5EF4-FFF2-40B4-BE49-F238E27FC236}">
                <a16:creationId xmlns:a16="http://schemas.microsoft.com/office/drawing/2014/main" id="{A06AED8A-B385-4139-8262-F41449181F74}"/>
              </a:ext>
            </a:extLst>
          </p:cNvPr>
          <p:cNvSpPr/>
          <p:nvPr userDrawn="1"/>
        </p:nvSpPr>
        <p:spPr>
          <a:xfrm>
            <a:off x="4523790" y="1555532"/>
            <a:ext cx="3576170" cy="649224"/>
          </a:xfrm>
          <a:prstGeom prst="rect">
            <a:avLst/>
          </a:prstGeom>
          <a:solidFill>
            <a:schemeClr val="accent6">
              <a:lumMod val="40000"/>
              <a:lumOff val="60000"/>
            </a:schemeClr>
          </a:solidFill>
        </p:spPr>
        <p:txBody>
          <a:bodyPr wrap="square" anchor="ctr">
            <a:spAutoFit/>
          </a:bodyPr>
          <a:lstStyle/>
          <a:p>
            <a:pPr marL="0" indent="0" algn="ctr">
              <a:buFont typeface="Arial" charset="0"/>
              <a:buNone/>
            </a:pPr>
            <a:r>
              <a:rPr lang="en-US" sz="1200" dirty="0">
                <a:latin typeface="Verdana" panose="020B0604030504040204" pitchFamily="34" charset="0"/>
                <a:ea typeface="Verdana" panose="020B0604030504040204" pitchFamily="34" charset="0"/>
              </a:rPr>
              <a:t>Definition of the wave property?</a:t>
            </a:r>
          </a:p>
        </p:txBody>
      </p:sp>
      <p:sp>
        <p:nvSpPr>
          <p:cNvPr id="56" name="Rectangle 55">
            <a:extLst>
              <a:ext uri="{FF2B5EF4-FFF2-40B4-BE49-F238E27FC236}">
                <a16:creationId xmlns:a16="http://schemas.microsoft.com/office/drawing/2014/main" id="{D4DC96F5-0E71-4DB1-8575-316E54483939}"/>
              </a:ext>
            </a:extLst>
          </p:cNvPr>
          <p:cNvSpPr/>
          <p:nvPr userDrawn="1"/>
        </p:nvSpPr>
        <p:spPr>
          <a:xfrm>
            <a:off x="9436029" y="4726384"/>
            <a:ext cx="1517904" cy="338554"/>
          </a:xfrm>
          <a:prstGeom prst="rect">
            <a:avLst/>
          </a:prstGeom>
          <a:solidFill>
            <a:schemeClr val="accent6">
              <a:lumMod val="40000"/>
              <a:lumOff val="60000"/>
            </a:schemeClr>
          </a:solidFill>
        </p:spPr>
        <p:txBody>
          <a:bodyPr wrap="none" anchor="ctr">
            <a:spAutoFit/>
          </a:bodyPr>
          <a:lstStyle/>
          <a:p>
            <a:pPr algn="ctr"/>
            <a:r>
              <a:rPr lang="en-US" sz="1600" dirty="0">
                <a:latin typeface="Verdana" panose="020B0604030504040204" pitchFamily="34" charset="0"/>
                <a:ea typeface="Verdana" panose="020B0604030504040204" pitchFamily="34" charset="0"/>
              </a:rPr>
              <a:t>Label Name?</a:t>
            </a:r>
          </a:p>
        </p:txBody>
      </p:sp>
      <p:sp>
        <p:nvSpPr>
          <p:cNvPr id="58" name="Rectangle 57">
            <a:extLst>
              <a:ext uri="{FF2B5EF4-FFF2-40B4-BE49-F238E27FC236}">
                <a16:creationId xmlns:a16="http://schemas.microsoft.com/office/drawing/2014/main" id="{F18DF82B-18AA-4D8D-99C0-7EEB861DD9AC}"/>
              </a:ext>
            </a:extLst>
          </p:cNvPr>
          <p:cNvSpPr/>
          <p:nvPr userDrawn="1"/>
        </p:nvSpPr>
        <p:spPr>
          <a:xfrm>
            <a:off x="5552923" y="894613"/>
            <a:ext cx="1517904" cy="338554"/>
          </a:xfrm>
          <a:prstGeom prst="rect">
            <a:avLst/>
          </a:prstGeom>
          <a:solidFill>
            <a:schemeClr val="accent6">
              <a:lumMod val="40000"/>
              <a:lumOff val="60000"/>
            </a:schemeClr>
          </a:solidFill>
        </p:spPr>
        <p:txBody>
          <a:bodyPr wrap="none" anchor="ctr">
            <a:spAutoFit/>
          </a:bodyPr>
          <a:lstStyle/>
          <a:p>
            <a:pPr algn="ctr"/>
            <a:r>
              <a:rPr lang="en-US" sz="1600" dirty="0">
                <a:latin typeface="Verdana" panose="020B0604030504040204" pitchFamily="34" charset="0"/>
                <a:ea typeface="Verdana" panose="020B0604030504040204" pitchFamily="34" charset="0"/>
              </a:rPr>
              <a:t>Label Name?</a:t>
            </a:r>
          </a:p>
        </p:txBody>
      </p:sp>
      <p:sp>
        <p:nvSpPr>
          <p:cNvPr id="60" name="Rectangle 59">
            <a:extLst>
              <a:ext uri="{FF2B5EF4-FFF2-40B4-BE49-F238E27FC236}">
                <a16:creationId xmlns:a16="http://schemas.microsoft.com/office/drawing/2014/main" id="{DF2BB2E3-B484-46BF-B6C0-EED6B9C2EB14}"/>
              </a:ext>
            </a:extLst>
          </p:cNvPr>
          <p:cNvSpPr/>
          <p:nvPr userDrawn="1"/>
        </p:nvSpPr>
        <p:spPr>
          <a:xfrm>
            <a:off x="9436029" y="894613"/>
            <a:ext cx="1517904" cy="338554"/>
          </a:xfrm>
          <a:prstGeom prst="rect">
            <a:avLst/>
          </a:prstGeom>
          <a:solidFill>
            <a:schemeClr val="accent6">
              <a:lumMod val="40000"/>
              <a:lumOff val="60000"/>
            </a:schemeClr>
          </a:solidFill>
        </p:spPr>
        <p:txBody>
          <a:bodyPr wrap="none" anchor="ctr">
            <a:spAutoFit/>
          </a:bodyPr>
          <a:lstStyle/>
          <a:p>
            <a:pPr algn="ctr"/>
            <a:r>
              <a:rPr lang="en-US" sz="1600" dirty="0">
                <a:latin typeface="Verdana" panose="020B0604030504040204" pitchFamily="34" charset="0"/>
                <a:ea typeface="Verdana" panose="020B0604030504040204" pitchFamily="34" charset="0"/>
              </a:rPr>
              <a:t>Label Name?</a:t>
            </a:r>
          </a:p>
        </p:txBody>
      </p:sp>
      <p:sp>
        <p:nvSpPr>
          <p:cNvPr id="62" name="Rectangle 61">
            <a:extLst>
              <a:ext uri="{FF2B5EF4-FFF2-40B4-BE49-F238E27FC236}">
                <a16:creationId xmlns:a16="http://schemas.microsoft.com/office/drawing/2014/main" id="{F1819151-A583-4FF6-9015-79B9FE1EAE49}"/>
              </a:ext>
            </a:extLst>
          </p:cNvPr>
          <p:cNvSpPr/>
          <p:nvPr userDrawn="1"/>
        </p:nvSpPr>
        <p:spPr>
          <a:xfrm>
            <a:off x="5552923" y="4726384"/>
            <a:ext cx="1517904" cy="338554"/>
          </a:xfrm>
          <a:prstGeom prst="rect">
            <a:avLst/>
          </a:prstGeom>
          <a:solidFill>
            <a:schemeClr val="accent6">
              <a:lumMod val="40000"/>
              <a:lumOff val="60000"/>
            </a:schemeClr>
          </a:solidFill>
        </p:spPr>
        <p:txBody>
          <a:bodyPr wrap="none" anchor="ctr">
            <a:spAutoFit/>
          </a:bodyPr>
          <a:lstStyle/>
          <a:p>
            <a:pPr algn="ctr"/>
            <a:r>
              <a:rPr lang="en-US" sz="1600" dirty="0">
                <a:latin typeface="Verdana" panose="020B0604030504040204" pitchFamily="34" charset="0"/>
                <a:ea typeface="Verdana" panose="020B0604030504040204" pitchFamily="34" charset="0"/>
              </a:rPr>
              <a:t>Label Name?</a:t>
            </a:r>
          </a:p>
        </p:txBody>
      </p:sp>
      <p:pic>
        <p:nvPicPr>
          <p:cNvPr id="89" name="Picture 88">
            <a:extLst>
              <a:ext uri="{FF2B5EF4-FFF2-40B4-BE49-F238E27FC236}">
                <a16:creationId xmlns:a16="http://schemas.microsoft.com/office/drawing/2014/main" id="{459B3B04-C60C-4287-9027-E7CA37A7CBB7}"/>
              </a:ext>
            </a:extLst>
          </p:cNvPr>
          <p:cNvPicPr>
            <a:picLocks noChangeAspect="1"/>
          </p:cNvPicPr>
          <p:nvPr userDrawn="1"/>
        </p:nvPicPr>
        <p:blipFill rotWithShape="1">
          <a:blip r:embed="rId2"/>
          <a:srcRect l="1190" t="10168" b="4357"/>
          <a:stretch/>
        </p:blipFill>
        <p:spPr>
          <a:xfrm rot="10800000">
            <a:off x="7262517" y="2431215"/>
            <a:ext cx="1891421" cy="1111001"/>
          </a:xfrm>
          <a:prstGeom prst="rect">
            <a:avLst/>
          </a:prstGeom>
        </p:spPr>
      </p:pic>
      <p:pic>
        <p:nvPicPr>
          <p:cNvPr id="2" name="Picture 1">
            <a:extLst>
              <a:ext uri="{FF2B5EF4-FFF2-40B4-BE49-F238E27FC236}">
                <a16:creationId xmlns:a16="http://schemas.microsoft.com/office/drawing/2014/main" id="{A05A7EA0-00A5-4575-B05C-23135442000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2037" y="744664"/>
            <a:ext cx="641565" cy="640080"/>
          </a:xfrm>
          <a:prstGeom prst="rect">
            <a:avLst/>
          </a:prstGeom>
        </p:spPr>
      </p:pic>
    </p:spTree>
    <p:extLst>
      <p:ext uri="{BB962C8B-B14F-4D97-AF65-F5344CB8AC3E}">
        <p14:creationId xmlns:p14="http://schemas.microsoft.com/office/powerpoint/2010/main" val="19505287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ustom Layout">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A34807D6-C516-4DDF-A698-402BA778908A}"/>
              </a:ext>
            </a:extLst>
          </p:cNvPr>
          <p:cNvSpPr txBox="1">
            <a:spLocks/>
          </p:cNvSpPr>
          <p:nvPr userDrawn="1"/>
        </p:nvSpPr>
        <p:spPr>
          <a:xfrm>
            <a:off x="104274" y="2525923"/>
            <a:ext cx="3959328" cy="646331"/>
          </a:xfrm>
          <a:prstGeom prst="rect">
            <a:avLst/>
          </a:prstGeom>
        </p:spPr>
        <p:txBody>
          <a:bodyPr vert="horz" wrap="square" lIns="91440" tIns="45720" rIns="91440" bIns="45720" rtlCol="0">
            <a:sp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Click and drag on the correct formula to solve the problem.</a:t>
            </a:r>
          </a:p>
        </p:txBody>
      </p:sp>
      <p:sp>
        <p:nvSpPr>
          <p:cNvPr id="5" name="Rectangle 4">
            <a:extLst>
              <a:ext uri="{FF2B5EF4-FFF2-40B4-BE49-F238E27FC236}">
                <a16:creationId xmlns:a16="http://schemas.microsoft.com/office/drawing/2014/main" id="{884539E1-D442-4ECC-A4A8-C7453F35C369}"/>
              </a:ext>
            </a:extLst>
          </p:cNvPr>
          <p:cNvSpPr/>
          <p:nvPr userDrawn="1"/>
        </p:nvSpPr>
        <p:spPr>
          <a:xfrm>
            <a:off x="4363452" y="870956"/>
            <a:ext cx="7724274" cy="2246769"/>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The speed of a wave on a rope is 50 cm/s and its wavelength is 10 cm.  What is its frequency?</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Place the correct formula here:  </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Substitute and solve:</a:t>
            </a:r>
          </a:p>
        </p:txBody>
      </p:sp>
      <p:sp>
        <p:nvSpPr>
          <p:cNvPr id="2" name="Rectangle: Rounded Corners 1">
            <a:extLst>
              <a:ext uri="{FF2B5EF4-FFF2-40B4-BE49-F238E27FC236}">
                <a16:creationId xmlns:a16="http://schemas.microsoft.com/office/drawing/2014/main" id="{B7504D15-721D-4121-B8E7-F6E179C5F4D2}"/>
              </a:ext>
            </a:extLst>
          </p:cNvPr>
          <p:cNvSpPr/>
          <p:nvPr userDrawn="1"/>
        </p:nvSpPr>
        <p:spPr>
          <a:xfrm>
            <a:off x="8646695" y="1947183"/>
            <a:ext cx="3282696" cy="340519"/>
          </a:xfrm>
          <a:prstGeom prst="roundRect">
            <a:avLst/>
          </a:prstGeom>
          <a:solidFill>
            <a:srgbClr val="F6DEF5"/>
          </a:solidFill>
          <a:ln w="12700">
            <a:solidFill>
              <a:schemeClr val="accent5">
                <a:lumMod val="60000"/>
                <a:lumOff val="40000"/>
              </a:schemeClr>
            </a:solidFill>
          </a:ln>
        </p:spPr>
        <p:txBody>
          <a:bodyPr wrap="square" rtlCol="0" anchor="ctr">
            <a:spAutoFit/>
          </a:bodyPr>
          <a:lstStyle/>
          <a:p>
            <a:pPr algn="ctr"/>
            <a:r>
              <a:rPr lang="en-US" sz="1400" dirty="0">
                <a:solidFill>
                  <a:schemeClr val="tx1">
                    <a:lumMod val="75000"/>
                    <a:lumOff val="25000"/>
                  </a:schemeClr>
                </a:solidFill>
                <a:latin typeface="Verdana" panose="020B0604030504040204" pitchFamily="34" charset="0"/>
                <a:ea typeface="Verdana" panose="020B0604030504040204" pitchFamily="34" charset="0"/>
              </a:rPr>
              <a:t>Drag formula here</a:t>
            </a:r>
          </a:p>
        </p:txBody>
      </p:sp>
      <p:sp>
        <p:nvSpPr>
          <p:cNvPr id="8" name="TextBox 7">
            <a:extLst>
              <a:ext uri="{FF2B5EF4-FFF2-40B4-BE49-F238E27FC236}">
                <a16:creationId xmlns:a16="http://schemas.microsoft.com/office/drawing/2014/main" id="{11B98EEE-BFDE-4683-AFF3-865E08DAB179}"/>
              </a:ext>
            </a:extLst>
          </p:cNvPr>
          <p:cNvSpPr txBox="1"/>
          <p:nvPr userDrawn="1"/>
        </p:nvSpPr>
        <p:spPr>
          <a:xfrm>
            <a:off x="104274" y="744664"/>
            <a:ext cx="3422697" cy="183127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Here is a frequency problem. See if you can solve it.</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dirty="0">
                <a:solidFill>
                  <a:schemeClr val="bg1"/>
                </a:solidFill>
                <a:latin typeface="+mj-lt"/>
              </a:rPr>
              <a:t>Follow</a:t>
            </a:r>
            <a:r>
              <a:rPr lang="en-US" baseline="0" dirty="0">
                <a:solidFill>
                  <a:schemeClr val="bg1"/>
                </a:solidFill>
                <a:latin typeface="+mj-lt"/>
              </a:rPr>
              <a:t> your teacher’s instructions to collaborate with others.</a:t>
            </a:r>
            <a:endParaRPr lang="en-US" dirty="0">
              <a:solidFill>
                <a:schemeClr val="bg1"/>
              </a:solidFill>
              <a:latin typeface="+mj-lt"/>
            </a:endParaRPr>
          </a:p>
        </p:txBody>
      </p:sp>
      <p:pic>
        <p:nvPicPr>
          <p:cNvPr id="9" name="Picture 8">
            <a:extLst>
              <a:ext uri="{FF2B5EF4-FFF2-40B4-BE49-F238E27FC236}">
                <a16:creationId xmlns:a16="http://schemas.microsoft.com/office/drawing/2014/main" id="{93EF9B72-1E7C-4F11-89CD-4CCD23E3B1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22037" y="744664"/>
            <a:ext cx="641565" cy="640080"/>
          </a:xfrm>
          <a:prstGeom prst="rect">
            <a:avLst/>
          </a:prstGeom>
        </p:spPr>
      </p:pic>
    </p:spTree>
    <p:extLst>
      <p:ext uri="{BB962C8B-B14F-4D97-AF65-F5344CB8AC3E}">
        <p14:creationId xmlns:p14="http://schemas.microsoft.com/office/powerpoint/2010/main" val="21971504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4" name="Table 5">
            <a:extLst>
              <a:ext uri="{FF2B5EF4-FFF2-40B4-BE49-F238E27FC236}">
                <a16:creationId xmlns:a16="http://schemas.microsoft.com/office/drawing/2014/main" id="{228206A2-4351-4F25-8D63-1773827C00EC}"/>
              </a:ext>
            </a:extLst>
          </p:cNvPr>
          <p:cNvGraphicFramePr>
            <a:graphicFrameLocks noGrp="1"/>
          </p:cNvGraphicFramePr>
          <p:nvPr userDrawn="1">
            <p:extLst>
              <p:ext uri="{D42A27DB-BD31-4B8C-83A1-F6EECF244321}">
                <p14:modId xmlns:p14="http://schemas.microsoft.com/office/powerpoint/2010/main" val="1059703644"/>
              </p:ext>
            </p:extLst>
          </p:nvPr>
        </p:nvGraphicFramePr>
        <p:xfrm>
          <a:off x="5293896" y="689811"/>
          <a:ext cx="6040120" cy="4724400"/>
        </p:xfrm>
        <a:graphic>
          <a:graphicData uri="http://schemas.openxmlformats.org/drawingml/2006/table">
            <a:tbl>
              <a:tblPr firstRow="1" bandRow="1">
                <a:tableStyleId>{5940675A-B579-460E-94D1-54222C63F5DA}</a:tableStyleId>
              </a:tblPr>
              <a:tblGrid>
                <a:gridCol w="1874520">
                  <a:extLst>
                    <a:ext uri="{9D8B030D-6E8A-4147-A177-3AD203B41FA5}">
                      <a16:colId xmlns:a16="http://schemas.microsoft.com/office/drawing/2014/main" val="1621334691"/>
                    </a:ext>
                  </a:extLst>
                </a:gridCol>
                <a:gridCol w="208280">
                  <a:extLst>
                    <a:ext uri="{9D8B030D-6E8A-4147-A177-3AD203B41FA5}">
                      <a16:colId xmlns:a16="http://schemas.microsoft.com/office/drawing/2014/main" val="2823392247"/>
                    </a:ext>
                  </a:extLst>
                </a:gridCol>
                <a:gridCol w="1874520">
                  <a:extLst>
                    <a:ext uri="{9D8B030D-6E8A-4147-A177-3AD203B41FA5}">
                      <a16:colId xmlns:a16="http://schemas.microsoft.com/office/drawing/2014/main" val="1073691677"/>
                    </a:ext>
                  </a:extLst>
                </a:gridCol>
                <a:gridCol w="208280">
                  <a:extLst>
                    <a:ext uri="{9D8B030D-6E8A-4147-A177-3AD203B41FA5}">
                      <a16:colId xmlns:a16="http://schemas.microsoft.com/office/drawing/2014/main" val="2848508502"/>
                    </a:ext>
                  </a:extLst>
                </a:gridCol>
                <a:gridCol w="1874520">
                  <a:extLst>
                    <a:ext uri="{9D8B030D-6E8A-4147-A177-3AD203B41FA5}">
                      <a16:colId xmlns:a16="http://schemas.microsoft.com/office/drawing/2014/main" val="781623338"/>
                    </a:ext>
                  </a:extLst>
                </a:gridCol>
              </a:tblGrid>
              <a:tr h="883920">
                <a:tc>
                  <a:txBody>
                    <a:bodyPr/>
                    <a:lstStyle/>
                    <a:p>
                      <a:pPr algn="ctr"/>
                      <a:r>
                        <a:rPr lang="en-US" sz="1600" b="1" dirty="0">
                          <a:solidFill>
                            <a:schemeClr val="bg1"/>
                          </a:solidFill>
                        </a:rPr>
                        <a:t>Transverse</a:t>
                      </a:r>
                    </a:p>
                    <a:p>
                      <a:pPr algn="ctr"/>
                      <a:r>
                        <a:rPr lang="en-US" sz="1600" b="1" dirty="0">
                          <a:solidFill>
                            <a:schemeClr val="bg1"/>
                          </a:solidFill>
                        </a:rPr>
                        <a:t>Wave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endParaRPr lang="en-US" sz="16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600" b="1" dirty="0">
                          <a:solidFill>
                            <a:schemeClr val="bg1"/>
                          </a:solidFill>
                        </a:rPr>
                        <a:t>Property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lgn="ctr"/>
                      <a:endParaRPr lang="en-US" sz="16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600" b="1" dirty="0">
                          <a:solidFill>
                            <a:schemeClr val="bg1"/>
                          </a:solidFill>
                        </a:rPr>
                        <a:t>Longitudinal</a:t>
                      </a:r>
                    </a:p>
                    <a:p>
                      <a:pPr algn="ctr"/>
                      <a:r>
                        <a:rPr lang="en-US" sz="1600" b="1" dirty="0">
                          <a:solidFill>
                            <a:schemeClr val="bg1"/>
                          </a:solidFill>
                        </a:rPr>
                        <a:t>Wave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4095169989"/>
                  </a:ext>
                </a:extLst>
              </a:tr>
              <a:tr h="960120">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solidFill>
                            <a:schemeClr val="accent1"/>
                          </a:solidFill>
                        </a:rPr>
                        <a:t>Diagram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6049333"/>
                  </a:ext>
                </a:extLst>
              </a:tr>
              <a:tr h="960120">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1"/>
                          </a:solidFill>
                        </a:rPr>
                        <a:t>Amplitude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4015096478"/>
                  </a:ext>
                </a:extLst>
              </a:tr>
              <a:tr h="960120">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solidFill>
                            <a:schemeClr val="accent1"/>
                          </a:solidFill>
                        </a:rPr>
                        <a:t>Direction of Wave and Medium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60000"/>
                        <a:lumOff val="40000"/>
                      </a:schemeClr>
                    </a:solid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295569587"/>
                  </a:ext>
                </a:extLst>
              </a:tr>
              <a:tr h="960120">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Wavelength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53795814"/>
                  </a:ext>
                </a:extLst>
              </a:tr>
            </a:tbl>
          </a:graphicData>
        </a:graphic>
      </p:graphicFrame>
      <p:sp>
        <p:nvSpPr>
          <p:cNvPr id="6" name="TextBox 5">
            <a:extLst>
              <a:ext uri="{FF2B5EF4-FFF2-40B4-BE49-F238E27FC236}">
                <a16:creationId xmlns:a16="http://schemas.microsoft.com/office/drawing/2014/main" id="{2A96235B-A438-4589-8E92-E1052468D579}"/>
              </a:ext>
            </a:extLst>
          </p:cNvPr>
          <p:cNvSpPr txBox="1"/>
          <p:nvPr userDrawn="1"/>
        </p:nvSpPr>
        <p:spPr>
          <a:xfrm>
            <a:off x="-72737" y="689811"/>
            <a:ext cx="4035016" cy="830997"/>
          </a:xfrm>
          <a:prstGeom prst="rect">
            <a:avLst/>
          </a:prstGeom>
          <a:noFill/>
        </p:spPr>
        <p:txBody>
          <a:bodyPr wrap="square" rtlCol="0">
            <a:spAutoFit/>
          </a:bodyPr>
          <a:lstStyle/>
          <a:p>
            <a:pPr algn="ctr"/>
            <a:r>
              <a:rPr lang="en-US" sz="1600" dirty="0">
                <a:solidFill>
                  <a:schemeClr val="accent1"/>
                </a:solidFill>
              </a:rPr>
              <a:t>Complete the table by clicking on the property cards below and dragging them to their correct position.</a:t>
            </a:r>
          </a:p>
        </p:txBody>
      </p:sp>
      <p:pic>
        <p:nvPicPr>
          <p:cNvPr id="2" name="Picture 1">
            <a:extLst>
              <a:ext uri="{FF2B5EF4-FFF2-40B4-BE49-F238E27FC236}">
                <a16:creationId xmlns:a16="http://schemas.microsoft.com/office/drawing/2014/main" id="{B037732D-5A0D-4765-A755-441A272597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81278" y="880728"/>
            <a:ext cx="641565" cy="640080"/>
          </a:xfrm>
          <a:prstGeom prst="rect">
            <a:avLst/>
          </a:prstGeom>
        </p:spPr>
      </p:pic>
    </p:spTree>
    <p:extLst>
      <p:ext uri="{BB962C8B-B14F-4D97-AF65-F5344CB8AC3E}">
        <p14:creationId xmlns:p14="http://schemas.microsoft.com/office/powerpoint/2010/main" val="6602269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alphaModFix amt="15000"/>
            <a:lum/>
          </a:blip>
          <a:srcRect/>
          <a:tile tx="0" ty="0" sx="100000" sy="100000" flip="none" algn="tl"/>
        </a:blip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DA1C8DD-7C01-400E-9E83-8998A9E5CB9A}"/>
              </a:ext>
            </a:extLst>
          </p:cNvPr>
          <p:cNvSpPr txBox="1">
            <a:spLocks/>
          </p:cNvSpPr>
          <p:nvPr userDrawn="1"/>
        </p:nvSpPr>
        <p:spPr>
          <a:xfrm>
            <a:off x="182872" y="887809"/>
            <a:ext cx="3953694" cy="1092607"/>
          </a:xfrm>
          <a:prstGeom prst="rect">
            <a:avLst/>
          </a:prstGeom>
        </p:spPr>
        <p:txBody>
          <a:bodyPr vert="horz" wrap="square" lIns="91440" tIns="45720" rIns="91440" bIns="45720" rtlCol="0">
            <a:sp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Verdana" panose="020B0604030504040204" pitchFamily="34" charset="0"/>
              </a:rPr>
              <a:t>Define renewable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Verdana" panose="020B0604030504040204" pitchFamily="34" charset="0"/>
              </a:rPr>
              <a:t>What does it mean if something is renewable?</a:t>
            </a:r>
          </a:p>
        </p:txBody>
      </p:sp>
      <p:sp>
        <p:nvSpPr>
          <p:cNvPr id="6" name="TextBox 5">
            <a:extLst>
              <a:ext uri="{FF2B5EF4-FFF2-40B4-BE49-F238E27FC236}">
                <a16:creationId xmlns:a16="http://schemas.microsoft.com/office/drawing/2014/main" id="{15275C73-43CD-47E7-92B4-21C78573860F}"/>
              </a:ext>
            </a:extLst>
          </p:cNvPr>
          <p:cNvSpPr txBox="1"/>
          <p:nvPr userDrawn="1"/>
        </p:nvSpPr>
        <p:spPr>
          <a:xfrm>
            <a:off x="4602484" y="683517"/>
            <a:ext cx="730213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Look around you (classroom, living room, backyard.)  List things you can name that are renewable or come from something that is renewable?  </a:t>
            </a:r>
          </a:p>
        </p:txBody>
      </p:sp>
      <p:sp>
        <p:nvSpPr>
          <p:cNvPr id="3" name="Title 1">
            <a:extLst>
              <a:ext uri="{FF2B5EF4-FFF2-40B4-BE49-F238E27FC236}">
                <a16:creationId xmlns:a16="http://schemas.microsoft.com/office/drawing/2014/main" id="{5D48C419-D4CB-4942-ABBC-26A16333C53F}"/>
              </a:ext>
            </a:extLst>
          </p:cNvPr>
          <p:cNvSpPr txBox="1">
            <a:spLocks/>
          </p:cNvSpPr>
          <p:nvPr userDrawn="1"/>
        </p:nvSpPr>
        <p:spPr>
          <a:xfrm>
            <a:off x="4309352" y="1"/>
            <a:ext cx="7882648" cy="685799"/>
          </a:xfrm>
          <a:prstGeom prst="rect">
            <a:avLst/>
          </a:prstGeom>
        </p:spPr>
        <p:txBody>
          <a:bodyPr vert="horz" lIns="73152" tIns="36576" rIns="73152" bIns="36576" rtlCol="0" anchor="b">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200" b="1" dirty="0">
                <a:solidFill>
                  <a:srgbClr val="549E39"/>
                </a:solidFill>
                <a:latin typeface="Verdana" panose="020B0604030504040204" pitchFamily="34" charset="0"/>
                <a:ea typeface="Verdana" panose="020B0604030504040204" pitchFamily="34" charset="0"/>
                <a:cs typeface="Verdana" panose="020B0604030504040204" pitchFamily="34" charset="0"/>
              </a:rPr>
              <a:t>Renewable Energy Resources</a:t>
            </a:r>
          </a:p>
        </p:txBody>
      </p:sp>
    </p:spTree>
    <p:extLst>
      <p:ext uri="{BB962C8B-B14F-4D97-AF65-F5344CB8AC3E}">
        <p14:creationId xmlns:p14="http://schemas.microsoft.com/office/powerpoint/2010/main" val="35468238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6" name="Picture 4" descr="https://pixabay.com/static/uploads/photo/2014/11/18/08/06/face-535766_960_720.jpg"/>
          <p:cNvPicPr>
            <a:picLocks noChangeAspect="1" noChangeArrowheads="1"/>
          </p:cNvPicPr>
          <p:nvPr userDrawn="1"/>
        </p:nvPicPr>
        <p:blipFill rotWithShape="1">
          <a:blip r:embed="rId2" cstate="print"/>
          <a:srcRect b="9299"/>
          <a:stretch/>
        </p:blipFill>
        <p:spPr bwMode="auto">
          <a:xfrm>
            <a:off x="6096000" y="2664370"/>
            <a:ext cx="4279758" cy="2741523"/>
          </a:xfrm>
          <a:prstGeom prst="rect">
            <a:avLst/>
          </a:prstGeom>
          <a:noFill/>
        </p:spPr>
      </p:pic>
      <p:sp>
        <p:nvSpPr>
          <p:cNvPr id="7" name="Content Placeholder 7"/>
          <p:cNvSpPr txBox="1">
            <a:spLocks/>
          </p:cNvSpPr>
          <p:nvPr userDrawn="1"/>
        </p:nvSpPr>
        <p:spPr>
          <a:xfrm>
            <a:off x="112940" y="709675"/>
            <a:ext cx="4112219" cy="4255011"/>
          </a:xfrm>
          <a:prstGeom prst="rect">
            <a:avLst/>
          </a:prstGeom>
        </p:spPr>
        <p:txBody>
          <a:bodyPr vert="horz" wrap="square" lIns="91440" tIns="45720" rIns="91440" bIns="45720" rtlCol="0">
            <a:sp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rPr>
              <a:t>You’ve learned about biomass and wind energy. </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rPr>
              <a:t>Prepare a 30 second explanation about biomass. See what you remember without looking at your notes.</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rPr>
              <a:t>Then type a few of your ideas in the first speech bubble.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1050" b="0" i="0" u="none" strike="noStrike" kern="1200" cap="none" spc="0" normalizeH="0" baseline="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rPr>
              <a:t>Repeat the process with wind energy.  </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1050" b="0" i="0" u="none" strike="noStrike" kern="1200" cap="none" spc="0" normalizeH="0" baseline="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rPr>
              <a:t>Talking helps your brain to remember new learning.  </a:t>
            </a:r>
          </a:p>
        </p:txBody>
      </p:sp>
    </p:spTree>
    <p:extLst>
      <p:ext uri="{BB962C8B-B14F-4D97-AF65-F5344CB8AC3E}">
        <p14:creationId xmlns:p14="http://schemas.microsoft.com/office/powerpoint/2010/main" val="20867054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7" name="Content Placeholder 7"/>
          <p:cNvSpPr txBox="1">
            <a:spLocks/>
          </p:cNvSpPr>
          <p:nvPr userDrawn="1"/>
        </p:nvSpPr>
        <p:spPr>
          <a:xfrm>
            <a:off x="87158" y="709837"/>
            <a:ext cx="4279758" cy="3801041"/>
          </a:xfrm>
          <a:prstGeom prst="rect">
            <a:avLst/>
          </a:prstGeom>
        </p:spPr>
        <p:txBody>
          <a:bodyPr vert="horz" wrap="square" lIns="91440" tIns="45720" rIns="91440" bIns="45720" rtlCol="0">
            <a:sp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rPr>
              <a:t>Let’s debate!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rPr>
              <a:t>Choose one type of renewable energy source.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rPr>
              <a:t>Grab your electronic device and do a quick search on your resource.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rPr>
              <a:t>Find additional advantages and disadvantages.</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rPr>
              <a:t>Be prepared to defend your position (either for or against) for that particular resource.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2">
                    <a:lumMod val="10000"/>
                  </a:schemeClr>
                </a:solidFill>
                <a:effectLst/>
                <a:uLnTx/>
                <a:uFillTx/>
                <a:latin typeface="Verdana" panose="020B0604030504040204" pitchFamily="34" charset="0"/>
                <a:ea typeface="Verdana" panose="020B0604030504040204" pitchFamily="34" charset="0"/>
                <a:cs typeface="Verdana" panose="020B0604030504040204" pitchFamily="34" charset="0"/>
              </a:rPr>
              <a:t>Your teacher will choose some of you to debate your position.</a:t>
            </a:r>
          </a:p>
        </p:txBody>
      </p:sp>
      <p:pic>
        <p:nvPicPr>
          <p:cNvPr id="2" name="Picture 4" descr="https://pixabay.com/static/uploads/photo/2014/11/18/08/06/face-535766_960_720.jpg">
            <a:extLst>
              <a:ext uri="{FF2B5EF4-FFF2-40B4-BE49-F238E27FC236}">
                <a16:creationId xmlns:a16="http://schemas.microsoft.com/office/drawing/2014/main" id="{EECA48A5-8658-4087-824E-03F9D1D20AA0}"/>
              </a:ext>
            </a:extLst>
          </p:cNvPr>
          <p:cNvPicPr>
            <a:picLocks noChangeAspect="1" noChangeArrowheads="1"/>
          </p:cNvPicPr>
          <p:nvPr userDrawn="1"/>
        </p:nvPicPr>
        <p:blipFill rotWithShape="1">
          <a:blip r:embed="rId2" cstate="print"/>
          <a:srcRect b="9299"/>
          <a:stretch/>
        </p:blipFill>
        <p:spPr bwMode="auto">
          <a:xfrm>
            <a:off x="6096000" y="2301753"/>
            <a:ext cx="4279758" cy="2741523"/>
          </a:xfrm>
          <a:prstGeom prst="rect">
            <a:avLst/>
          </a:prstGeom>
          <a:noFill/>
        </p:spPr>
      </p:pic>
    </p:spTree>
    <p:extLst>
      <p:ext uri="{BB962C8B-B14F-4D97-AF65-F5344CB8AC3E}">
        <p14:creationId xmlns:p14="http://schemas.microsoft.com/office/powerpoint/2010/main" val="177397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a:blip r:embed="rId2">
            <a:alphaModFix amt="25000"/>
          </a:blip>
          <a:tile tx="0" ty="0" sx="100000" sy="100000" flip="none" algn="tl"/>
        </a:blipFill>
        <a:effectLst/>
      </p:bgPr>
    </p:bg>
    <p:spTree>
      <p:nvGrpSpPr>
        <p:cNvPr id="1" name=""/>
        <p:cNvGrpSpPr/>
        <p:nvPr/>
      </p:nvGrpSpPr>
      <p:grpSpPr>
        <a:xfrm>
          <a:off x="0" y="0"/>
          <a:ext cx="0" cy="0"/>
          <a:chOff x="0" y="0"/>
          <a:chExt cx="0" cy="0"/>
        </a:xfrm>
      </p:grpSpPr>
      <p:graphicFrame>
        <p:nvGraphicFramePr>
          <p:cNvPr id="6" name="Table 7">
            <a:extLst>
              <a:ext uri="{FF2B5EF4-FFF2-40B4-BE49-F238E27FC236}">
                <a16:creationId xmlns:a16="http://schemas.microsoft.com/office/drawing/2014/main" id="{13958D09-7734-4CE4-879A-3FD3EF3675EA}"/>
              </a:ext>
            </a:extLst>
          </p:cNvPr>
          <p:cNvGraphicFramePr>
            <a:graphicFrameLocks noGrp="1"/>
          </p:cNvGraphicFramePr>
          <p:nvPr userDrawn="1">
            <p:extLst>
              <p:ext uri="{D42A27DB-BD31-4B8C-83A1-F6EECF244321}">
                <p14:modId xmlns:p14="http://schemas.microsoft.com/office/powerpoint/2010/main" val="2315741963"/>
              </p:ext>
            </p:extLst>
          </p:nvPr>
        </p:nvGraphicFramePr>
        <p:xfrm>
          <a:off x="4341106" y="1042871"/>
          <a:ext cx="7629870" cy="4036011"/>
        </p:xfrm>
        <a:graphic>
          <a:graphicData uri="http://schemas.openxmlformats.org/drawingml/2006/table">
            <a:tbl>
              <a:tblPr firstRow="1" firstCol="1" bandRow="1">
                <a:tableStyleId>{5940675A-B579-460E-94D1-54222C63F5DA}</a:tableStyleId>
              </a:tblPr>
              <a:tblGrid>
                <a:gridCol w="822960">
                  <a:extLst>
                    <a:ext uri="{9D8B030D-6E8A-4147-A177-3AD203B41FA5}">
                      <a16:colId xmlns:a16="http://schemas.microsoft.com/office/drawing/2014/main" val="748792433"/>
                    </a:ext>
                  </a:extLst>
                </a:gridCol>
                <a:gridCol w="1361382">
                  <a:extLst>
                    <a:ext uri="{9D8B030D-6E8A-4147-A177-3AD203B41FA5}">
                      <a16:colId xmlns:a16="http://schemas.microsoft.com/office/drawing/2014/main" val="3115516767"/>
                    </a:ext>
                  </a:extLst>
                </a:gridCol>
                <a:gridCol w="1361382">
                  <a:extLst>
                    <a:ext uri="{9D8B030D-6E8A-4147-A177-3AD203B41FA5}">
                      <a16:colId xmlns:a16="http://schemas.microsoft.com/office/drawing/2014/main" val="2615780410"/>
                    </a:ext>
                  </a:extLst>
                </a:gridCol>
                <a:gridCol w="1361382">
                  <a:extLst>
                    <a:ext uri="{9D8B030D-6E8A-4147-A177-3AD203B41FA5}">
                      <a16:colId xmlns:a16="http://schemas.microsoft.com/office/drawing/2014/main" val="607389740"/>
                    </a:ext>
                  </a:extLst>
                </a:gridCol>
                <a:gridCol w="1361382">
                  <a:extLst>
                    <a:ext uri="{9D8B030D-6E8A-4147-A177-3AD203B41FA5}">
                      <a16:colId xmlns:a16="http://schemas.microsoft.com/office/drawing/2014/main" val="4230536520"/>
                    </a:ext>
                  </a:extLst>
                </a:gridCol>
                <a:gridCol w="1361382">
                  <a:extLst>
                    <a:ext uri="{9D8B030D-6E8A-4147-A177-3AD203B41FA5}">
                      <a16:colId xmlns:a16="http://schemas.microsoft.com/office/drawing/2014/main" val="3273731378"/>
                    </a:ext>
                  </a:extLst>
                </a:gridCol>
              </a:tblGrid>
              <a:tr h="431529">
                <a:tc>
                  <a:txBody>
                    <a:bodyPr/>
                    <a:lstStyle/>
                    <a:p>
                      <a:pPr algn="ctr"/>
                      <a:endParaRPr lang="en-US" sz="1050" b="1" dirty="0">
                        <a:solidFill>
                          <a:schemeClr val="bg1"/>
                        </a:solidFill>
                        <a:latin typeface="Verdana" panose="020B0604030504040204" pitchFamily="34" charset="0"/>
                        <a:ea typeface="Verdana" panose="020B0604030504040204" pitchFamily="34" charset="0"/>
                      </a:endParaRPr>
                    </a:p>
                  </a:txBody>
                  <a:tcPr marL="0" marR="0" marT="0" marB="0" anchor="ctr">
                    <a:solidFill>
                      <a:schemeClr val="accent1"/>
                    </a:solidFill>
                  </a:tcPr>
                </a:tc>
                <a:tc>
                  <a:txBody>
                    <a:bodyPr/>
                    <a:lstStyle/>
                    <a:p>
                      <a:pPr algn="ctr"/>
                      <a:r>
                        <a:rPr lang="en-US" sz="1050" b="1" dirty="0">
                          <a:solidFill>
                            <a:schemeClr val="bg1"/>
                          </a:solidFill>
                          <a:latin typeface="Verdana" panose="020B0604030504040204" pitchFamily="34" charset="0"/>
                          <a:ea typeface="Verdana" panose="020B0604030504040204" pitchFamily="34" charset="0"/>
                        </a:rPr>
                        <a:t>Biomass</a:t>
                      </a:r>
                    </a:p>
                  </a:txBody>
                  <a:tcPr anchor="ctr">
                    <a:solidFill>
                      <a:schemeClr val="accent1"/>
                    </a:solidFill>
                  </a:tcPr>
                </a:tc>
                <a:tc>
                  <a:txBody>
                    <a:bodyPr/>
                    <a:lstStyle/>
                    <a:p>
                      <a:pPr algn="ctr"/>
                      <a:r>
                        <a:rPr lang="en-US" sz="1050" b="1" dirty="0">
                          <a:solidFill>
                            <a:schemeClr val="bg1"/>
                          </a:solidFill>
                          <a:latin typeface="Verdana" panose="020B0604030504040204" pitchFamily="34" charset="0"/>
                          <a:ea typeface="Verdana" panose="020B0604030504040204" pitchFamily="34" charset="0"/>
                        </a:rPr>
                        <a:t>Wind</a:t>
                      </a:r>
                    </a:p>
                  </a:txBody>
                  <a:tcPr anchor="ctr">
                    <a:solidFill>
                      <a:schemeClr val="accent1"/>
                    </a:solidFill>
                  </a:tcPr>
                </a:tc>
                <a:tc>
                  <a:txBody>
                    <a:bodyPr/>
                    <a:lstStyle/>
                    <a:p>
                      <a:pPr algn="ctr"/>
                      <a:r>
                        <a:rPr lang="en-US" sz="1050" b="1" dirty="0">
                          <a:solidFill>
                            <a:schemeClr val="bg1"/>
                          </a:solidFill>
                          <a:latin typeface="Verdana" panose="020B0604030504040204" pitchFamily="34" charset="0"/>
                          <a:ea typeface="Verdana" panose="020B0604030504040204" pitchFamily="34" charset="0"/>
                        </a:rPr>
                        <a:t>Hydroelectric</a:t>
                      </a:r>
                    </a:p>
                  </a:txBody>
                  <a:tcPr anchor="ctr">
                    <a:solidFill>
                      <a:schemeClr val="accent1"/>
                    </a:solidFill>
                  </a:tcPr>
                </a:tc>
                <a:tc>
                  <a:txBody>
                    <a:bodyPr/>
                    <a:lstStyle/>
                    <a:p>
                      <a:pPr algn="ctr"/>
                      <a:r>
                        <a:rPr lang="en-US" sz="1050" b="1" dirty="0">
                          <a:solidFill>
                            <a:schemeClr val="bg1"/>
                          </a:solidFill>
                          <a:latin typeface="Verdana" panose="020B0604030504040204" pitchFamily="34" charset="0"/>
                          <a:ea typeface="Verdana" panose="020B0604030504040204" pitchFamily="34" charset="0"/>
                        </a:rPr>
                        <a:t>Geothermal</a:t>
                      </a:r>
                    </a:p>
                  </a:txBody>
                  <a:tcPr anchor="ctr">
                    <a:solidFill>
                      <a:schemeClr val="accent1"/>
                    </a:solidFill>
                  </a:tcPr>
                </a:tc>
                <a:tc>
                  <a:txBody>
                    <a:bodyPr/>
                    <a:lstStyle/>
                    <a:p>
                      <a:pPr algn="ctr"/>
                      <a:r>
                        <a:rPr lang="en-US" sz="1050" b="1" dirty="0">
                          <a:solidFill>
                            <a:schemeClr val="bg1"/>
                          </a:solidFill>
                          <a:latin typeface="Verdana" panose="020B0604030504040204" pitchFamily="34" charset="0"/>
                          <a:ea typeface="Verdana" panose="020B0604030504040204" pitchFamily="34" charset="0"/>
                        </a:rPr>
                        <a:t>Solar</a:t>
                      </a:r>
                    </a:p>
                  </a:txBody>
                  <a:tcPr anchor="ctr">
                    <a:solidFill>
                      <a:schemeClr val="accent1"/>
                    </a:solidFill>
                  </a:tcPr>
                </a:tc>
                <a:extLst>
                  <a:ext uri="{0D108BD9-81ED-4DB2-BD59-A6C34878D82A}">
                    <a16:rowId xmlns:a16="http://schemas.microsoft.com/office/drawing/2014/main" val="3197912068"/>
                  </a:ext>
                </a:extLst>
              </a:tr>
              <a:tr h="970730">
                <a:tc>
                  <a:txBody>
                    <a:bodyPr/>
                    <a:lstStyle/>
                    <a:p>
                      <a:pPr algn="ctr"/>
                      <a:r>
                        <a:rPr lang="en-US" sz="1050" b="0" dirty="0">
                          <a:solidFill>
                            <a:schemeClr val="tx1"/>
                          </a:solidFill>
                          <a:latin typeface="Verdana" panose="020B0604030504040204" pitchFamily="34" charset="0"/>
                          <a:ea typeface="Verdana" panose="020B0604030504040204" pitchFamily="34" charset="0"/>
                        </a:rPr>
                        <a:t>Image</a:t>
                      </a:r>
                    </a:p>
                  </a:txBody>
                  <a:tcPr marL="0" marR="0" marT="0" marB="0" anchor="ctr">
                    <a:solidFill>
                      <a:schemeClr val="accent2">
                        <a:lumMod val="20000"/>
                        <a:lumOff val="80000"/>
                      </a:schemeClr>
                    </a:solidFill>
                  </a:tcPr>
                </a:tc>
                <a:tc>
                  <a:txBody>
                    <a:bodyPr/>
                    <a:lstStyle/>
                    <a:p>
                      <a:pPr algn="ctr"/>
                      <a:endParaRPr lang="en-US" sz="1050" b="0" dirty="0">
                        <a:solidFill>
                          <a:schemeClr val="tx1"/>
                        </a:solidFill>
                        <a:latin typeface="Verdana" panose="020B0604030504040204" pitchFamily="34" charset="0"/>
                        <a:ea typeface="Verdana" panose="020B0604030504040204" pitchFamily="34" charset="0"/>
                      </a:endParaRPr>
                    </a:p>
                  </a:txBody>
                  <a:tcPr anchor="ctr"/>
                </a:tc>
                <a:tc>
                  <a:txBody>
                    <a:bodyPr/>
                    <a:lstStyle/>
                    <a:p>
                      <a:pPr algn="ctr"/>
                      <a:endParaRPr lang="en-US" sz="1050" b="0" dirty="0">
                        <a:solidFill>
                          <a:schemeClr val="tx1"/>
                        </a:solidFill>
                        <a:latin typeface="Verdana" panose="020B0604030504040204" pitchFamily="34" charset="0"/>
                        <a:ea typeface="Verdana" panose="020B0604030504040204" pitchFamily="34" charset="0"/>
                      </a:endParaRPr>
                    </a:p>
                  </a:txBody>
                  <a:tcPr anchor="ctr"/>
                </a:tc>
                <a:tc>
                  <a:txBody>
                    <a:bodyPr/>
                    <a:lstStyle/>
                    <a:p>
                      <a:pPr algn="ctr"/>
                      <a:endParaRPr lang="en-US" sz="1050" b="0" dirty="0">
                        <a:solidFill>
                          <a:schemeClr val="tx1"/>
                        </a:solidFill>
                        <a:latin typeface="Verdana" panose="020B0604030504040204" pitchFamily="34" charset="0"/>
                        <a:ea typeface="Verdana" panose="020B0604030504040204" pitchFamily="34" charset="0"/>
                      </a:endParaRPr>
                    </a:p>
                  </a:txBody>
                  <a:tcPr anchor="ctr"/>
                </a:tc>
                <a:tc>
                  <a:txBody>
                    <a:bodyPr/>
                    <a:lstStyle/>
                    <a:p>
                      <a:pPr algn="ctr"/>
                      <a:endParaRPr lang="en-US" sz="1050" b="0" dirty="0">
                        <a:solidFill>
                          <a:schemeClr val="tx1"/>
                        </a:solidFill>
                        <a:latin typeface="Verdana" panose="020B0604030504040204" pitchFamily="34" charset="0"/>
                        <a:ea typeface="Verdana" panose="020B0604030504040204" pitchFamily="34" charset="0"/>
                      </a:endParaRPr>
                    </a:p>
                  </a:txBody>
                  <a:tcPr anchor="ctr"/>
                </a:tc>
                <a:tc>
                  <a:txBody>
                    <a:bodyPr/>
                    <a:lstStyle/>
                    <a:p>
                      <a:pPr algn="ctr"/>
                      <a:endParaRPr lang="en-US" sz="1050" b="0" dirty="0">
                        <a:solidFill>
                          <a:schemeClr val="tx1"/>
                        </a:solidFill>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3153092221"/>
                  </a:ext>
                </a:extLst>
              </a:tr>
              <a:tr h="1316876">
                <a:tc>
                  <a:txBody>
                    <a:bodyPr/>
                    <a:lstStyle/>
                    <a:p>
                      <a:pPr algn="ctr"/>
                      <a:r>
                        <a:rPr lang="en-US" sz="1000" b="0" dirty="0">
                          <a:solidFill>
                            <a:schemeClr val="tx1"/>
                          </a:solidFill>
                          <a:latin typeface="Verdana" panose="020B0604030504040204" pitchFamily="34" charset="0"/>
                          <a:ea typeface="Verdana" panose="020B0604030504040204" pitchFamily="34" charset="0"/>
                        </a:rPr>
                        <a:t>Advantages</a:t>
                      </a:r>
                    </a:p>
                  </a:txBody>
                  <a:tcPr marL="0" marR="0" marT="0" marB="0" anchor="ctr">
                    <a:solidFill>
                      <a:schemeClr val="accent2">
                        <a:lumMod val="20000"/>
                        <a:lumOff val="80000"/>
                      </a:schemeClr>
                    </a:solidFill>
                  </a:tcPr>
                </a:tc>
                <a:tc>
                  <a:txBody>
                    <a:bodyPr/>
                    <a:lstStyle/>
                    <a:p>
                      <a:pPr algn="l"/>
                      <a:endParaRPr lang="en-US" sz="1050" b="0" dirty="0">
                        <a:solidFill>
                          <a:schemeClr val="tx1"/>
                        </a:solidFill>
                        <a:latin typeface="Verdana" panose="020B0604030504040204" pitchFamily="34" charset="0"/>
                        <a:ea typeface="Verdana" panose="020B0604030504040204" pitchFamily="34" charset="0"/>
                      </a:endParaRPr>
                    </a:p>
                  </a:txBody>
                  <a:tcPr/>
                </a:tc>
                <a:tc>
                  <a:txBody>
                    <a:bodyPr/>
                    <a:lstStyle/>
                    <a:p>
                      <a:pPr algn="l"/>
                      <a:endParaRPr lang="en-US" sz="1050" b="0" dirty="0">
                        <a:solidFill>
                          <a:schemeClr val="tx1"/>
                        </a:solidFill>
                        <a:latin typeface="Verdana" panose="020B0604030504040204" pitchFamily="34" charset="0"/>
                        <a:ea typeface="Verdana" panose="020B0604030504040204" pitchFamily="34" charset="0"/>
                      </a:endParaRPr>
                    </a:p>
                  </a:txBody>
                  <a:tcPr/>
                </a:tc>
                <a:tc>
                  <a:txBody>
                    <a:bodyPr/>
                    <a:lstStyle/>
                    <a:p>
                      <a:pPr algn="l"/>
                      <a:endParaRPr lang="en-US" sz="1050" b="0" dirty="0">
                        <a:solidFill>
                          <a:schemeClr val="tx1"/>
                        </a:solidFill>
                        <a:latin typeface="Verdana" panose="020B0604030504040204" pitchFamily="34" charset="0"/>
                        <a:ea typeface="Verdana" panose="020B0604030504040204" pitchFamily="34" charset="0"/>
                      </a:endParaRPr>
                    </a:p>
                  </a:txBody>
                  <a:tcPr/>
                </a:tc>
                <a:tc>
                  <a:txBody>
                    <a:bodyPr/>
                    <a:lstStyle/>
                    <a:p>
                      <a:pPr algn="l"/>
                      <a:endParaRPr lang="en-US" sz="1050" b="0" dirty="0">
                        <a:solidFill>
                          <a:schemeClr val="tx1"/>
                        </a:solidFill>
                        <a:latin typeface="Verdana" panose="020B0604030504040204" pitchFamily="34" charset="0"/>
                        <a:ea typeface="Verdana" panose="020B0604030504040204" pitchFamily="34" charset="0"/>
                      </a:endParaRPr>
                    </a:p>
                  </a:txBody>
                  <a:tcPr/>
                </a:tc>
                <a:tc>
                  <a:txBody>
                    <a:bodyPr/>
                    <a:lstStyle/>
                    <a:p>
                      <a:pPr algn="l"/>
                      <a:endParaRPr lang="en-US" sz="1050" b="0" dirty="0">
                        <a:solidFill>
                          <a:schemeClr val="tx1"/>
                        </a:solidFill>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3326966548"/>
                  </a:ext>
                </a:extLst>
              </a:tr>
              <a:tr h="1316876">
                <a:tc>
                  <a:txBody>
                    <a:bodyPr/>
                    <a:lstStyle/>
                    <a:p>
                      <a:pPr algn="ctr"/>
                      <a:r>
                        <a:rPr lang="en-US" sz="1050" b="0" dirty="0" err="1">
                          <a:solidFill>
                            <a:schemeClr val="tx1"/>
                          </a:solidFill>
                          <a:latin typeface="Verdana" panose="020B0604030504040204" pitchFamily="34" charset="0"/>
                          <a:ea typeface="Verdana" panose="020B0604030504040204" pitchFamily="34" charset="0"/>
                        </a:rPr>
                        <a:t>Disadvan-tages</a:t>
                      </a:r>
                      <a:endParaRPr lang="en-US" sz="1050" b="0" dirty="0">
                        <a:solidFill>
                          <a:schemeClr val="tx1"/>
                        </a:solidFill>
                        <a:latin typeface="Verdana" panose="020B0604030504040204" pitchFamily="34" charset="0"/>
                        <a:ea typeface="Verdana" panose="020B0604030504040204" pitchFamily="34" charset="0"/>
                      </a:endParaRPr>
                    </a:p>
                  </a:txBody>
                  <a:tcPr marL="0" marR="0" marT="0" marB="0" anchor="ctr">
                    <a:solidFill>
                      <a:schemeClr val="accent2">
                        <a:lumMod val="20000"/>
                        <a:lumOff val="80000"/>
                      </a:schemeClr>
                    </a:solidFill>
                  </a:tcPr>
                </a:tc>
                <a:tc>
                  <a:txBody>
                    <a:bodyPr/>
                    <a:lstStyle/>
                    <a:p>
                      <a:pPr algn="l"/>
                      <a:endParaRPr lang="en-US" sz="1050" b="0" dirty="0">
                        <a:solidFill>
                          <a:schemeClr val="tx1"/>
                        </a:solidFill>
                        <a:latin typeface="Verdana" panose="020B0604030504040204" pitchFamily="34" charset="0"/>
                        <a:ea typeface="Verdana" panose="020B0604030504040204" pitchFamily="34" charset="0"/>
                      </a:endParaRPr>
                    </a:p>
                  </a:txBody>
                  <a:tcPr/>
                </a:tc>
                <a:tc>
                  <a:txBody>
                    <a:bodyPr/>
                    <a:lstStyle/>
                    <a:p>
                      <a:pPr algn="l"/>
                      <a:endParaRPr lang="en-US" sz="1050" b="0" dirty="0">
                        <a:solidFill>
                          <a:schemeClr val="tx1"/>
                        </a:solidFill>
                        <a:latin typeface="Verdana" panose="020B0604030504040204" pitchFamily="34" charset="0"/>
                        <a:ea typeface="Verdana" panose="020B0604030504040204" pitchFamily="34" charset="0"/>
                      </a:endParaRPr>
                    </a:p>
                  </a:txBody>
                  <a:tcPr/>
                </a:tc>
                <a:tc>
                  <a:txBody>
                    <a:bodyPr/>
                    <a:lstStyle/>
                    <a:p>
                      <a:pPr algn="l"/>
                      <a:endParaRPr lang="en-US" sz="1050" b="0" dirty="0">
                        <a:solidFill>
                          <a:schemeClr val="tx1"/>
                        </a:solidFill>
                        <a:latin typeface="Verdana" panose="020B0604030504040204" pitchFamily="34" charset="0"/>
                        <a:ea typeface="Verdana" panose="020B0604030504040204" pitchFamily="34" charset="0"/>
                      </a:endParaRPr>
                    </a:p>
                  </a:txBody>
                  <a:tcPr/>
                </a:tc>
                <a:tc>
                  <a:txBody>
                    <a:bodyPr/>
                    <a:lstStyle/>
                    <a:p>
                      <a:pPr algn="l"/>
                      <a:endParaRPr lang="en-US" sz="1050" b="0" dirty="0">
                        <a:solidFill>
                          <a:schemeClr val="tx1"/>
                        </a:solidFill>
                        <a:latin typeface="Verdana" panose="020B0604030504040204" pitchFamily="34" charset="0"/>
                        <a:ea typeface="Verdana" panose="020B0604030504040204" pitchFamily="34" charset="0"/>
                      </a:endParaRPr>
                    </a:p>
                  </a:txBody>
                  <a:tcPr/>
                </a:tc>
                <a:tc>
                  <a:txBody>
                    <a:bodyPr/>
                    <a:lstStyle/>
                    <a:p>
                      <a:pPr algn="l"/>
                      <a:endParaRPr lang="en-US" sz="1050" b="0" dirty="0">
                        <a:solidFill>
                          <a:schemeClr val="tx1"/>
                        </a:solidFill>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3617294985"/>
                  </a:ext>
                </a:extLst>
              </a:tr>
            </a:tbl>
          </a:graphicData>
        </a:graphic>
      </p:graphicFrame>
      <p:sp>
        <p:nvSpPr>
          <p:cNvPr id="16" name="Rectangle 15">
            <a:extLst>
              <a:ext uri="{FF2B5EF4-FFF2-40B4-BE49-F238E27FC236}">
                <a16:creationId xmlns:a16="http://schemas.microsoft.com/office/drawing/2014/main" id="{090F798B-1460-4E4F-9A44-8C076E78A235}"/>
              </a:ext>
            </a:extLst>
          </p:cNvPr>
          <p:cNvSpPr/>
          <p:nvPr userDrawn="1"/>
        </p:nvSpPr>
        <p:spPr>
          <a:xfrm>
            <a:off x="9321999" y="3841512"/>
            <a:ext cx="1216152" cy="1097280"/>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mn-cs"/>
              </a:rPr>
              <a:t>Dis-advantages</a:t>
            </a:r>
          </a:p>
        </p:txBody>
      </p:sp>
      <p:sp>
        <p:nvSpPr>
          <p:cNvPr id="18" name="Rectangle 17">
            <a:extLst>
              <a:ext uri="{FF2B5EF4-FFF2-40B4-BE49-F238E27FC236}">
                <a16:creationId xmlns:a16="http://schemas.microsoft.com/office/drawing/2014/main" id="{177264BA-F408-4C99-813B-7FB84231CAC4}"/>
              </a:ext>
            </a:extLst>
          </p:cNvPr>
          <p:cNvSpPr/>
          <p:nvPr userDrawn="1"/>
        </p:nvSpPr>
        <p:spPr>
          <a:xfrm>
            <a:off x="5232495" y="3832507"/>
            <a:ext cx="1216152" cy="1097280"/>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mn-cs"/>
              </a:rPr>
              <a:t>Dis-advantages</a:t>
            </a:r>
          </a:p>
        </p:txBody>
      </p:sp>
      <p:sp>
        <p:nvSpPr>
          <p:cNvPr id="20" name="Rectangle 19">
            <a:extLst>
              <a:ext uri="{FF2B5EF4-FFF2-40B4-BE49-F238E27FC236}">
                <a16:creationId xmlns:a16="http://schemas.microsoft.com/office/drawing/2014/main" id="{1C86D4C8-6054-40F1-817F-A33ACCAC0D4D}"/>
              </a:ext>
            </a:extLst>
          </p:cNvPr>
          <p:cNvSpPr/>
          <p:nvPr userDrawn="1"/>
        </p:nvSpPr>
        <p:spPr>
          <a:xfrm>
            <a:off x="9311289" y="2521275"/>
            <a:ext cx="1216152" cy="1097280"/>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mn-cs"/>
              </a:rPr>
              <a:t>Advantages</a:t>
            </a:r>
          </a:p>
        </p:txBody>
      </p:sp>
      <p:sp>
        <p:nvSpPr>
          <p:cNvPr id="24" name="Rectangle 23">
            <a:extLst>
              <a:ext uri="{FF2B5EF4-FFF2-40B4-BE49-F238E27FC236}">
                <a16:creationId xmlns:a16="http://schemas.microsoft.com/office/drawing/2014/main" id="{4C930654-2ACE-444E-8C6D-C3FE09B05494}"/>
              </a:ext>
            </a:extLst>
          </p:cNvPr>
          <p:cNvSpPr/>
          <p:nvPr userDrawn="1"/>
        </p:nvSpPr>
        <p:spPr>
          <a:xfrm>
            <a:off x="5218261" y="2521275"/>
            <a:ext cx="1216152" cy="109728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mn-cs"/>
              </a:rPr>
              <a:t>Advantages</a:t>
            </a:r>
          </a:p>
        </p:txBody>
      </p:sp>
      <p:sp>
        <p:nvSpPr>
          <p:cNvPr id="26" name="Rectangle 25">
            <a:extLst>
              <a:ext uri="{FF2B5EF4-FFF2-40B4-BE49-F238E27FC236}">
                <a16:creationId xmlns:a16="http://schemas.microsoft.com/office/drawing/2014/main" id="{436A4CAA-56E5-44A2-A8A4-6253AFE14102}"/>
              </a:ext>
            </a:extLst>
          </p:cNvPr>
          <p:cNvSpPr/>
          <p:nvPr userDrawn="1"/>
        </p:nvSpPr>
        <p:spPr>
          <a:xfrm>
            <a:off x="10678541" y="2521275"/>
            <a:ext cx="1216152" cy="109728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mn-cs"/>
              </a:rPr>
              <a:t>Advantages</a:t>
            </a:r>
          </a:p>
        </p:txBody>
      </p:sp>
      <p:sp>
        <p:nvSpPr>
          <p:cNvPr id="28" name="Rectangle 27">
            <a:extLst>
              <a:ext uri="{FF2B5EF4-FFF2-40B4-BE49-F238E27FC236}">
                <a16:creationId xmlns:a16="http://schemas.microsoft.com/office/drawing/2014/main" id="{04A5A800-0E7C-4758-9F1F-8E88906F3424}"/>
              </a:ext>
            </a:extLst>
          </p:cNvPr>
          <p:cNvSpPr/>
          <p:nvPr userDrawn="1"/>
        </p:nvSpPr>
        <p:spPr>
          <a:xfrm>
            <a:off x="6592751" y="3832507"/>
            <a:ext cx="1216152" cy="109728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mn-cs"/>
              </a:rPr>
              <a:t>Dis-advantages</a:t>
            </a:r>
          </a:p>
        </p:txBody>
      </p:sp>
      <p:sp>
        <p:nvSpPr>
          <p:cNvPr id="36" name="Rectangle 35">
            <a:extLst>
              <a:ext uri="{FF2B5EF4-FFF2-40B4-BE49-F238E27FC236}">
                <a16:creationId xmlns:a16="http://schemas.microsoft.com/office/drawing/2014/main" id="{9615E8B2-6F9A-4E72-A63D-FE151FAB0037}"/>
              </a:ext>
            </a:extLst>
          </p:cNvPr>
          <p:cNvSpPr/>
          <p:nvPr userDrawn="1"/>
        </p:nvSpPr>
        <p:spPr>
          <a:xfrm>
            <a:off x="7970759" y="3832507"/>
            <a:ext cx="1216152" cy="109728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mn-cs"/>
              </a:rPr>
              <a:t>Dis-advantages</a:t>
            </a:r>
          </a:p>
        </p:txBody>
      </p:sp>
      <p:sp>
        <p:nvSpPr>
          <p:cNvPr id="38" name="Rectangle 37">
            <a:extLst>
              <a:ext uri="{FF2B5EF4-FFF2-40B4-BE49-F238E27FC236}">
                <a16:creationId xmlns:a16="http://schemas.microsoft.com/office/drawing/2014/main" id="{248F1DE2-E225-4844-B4C3-DF8629EFFF8F}"/>
              </a:ext>
            </a:extLst>
          </p:cNvPr>
          <p:cNvSpPr/>
          <p:nvPr userDrawn="1"/>
        </p:nvSpPr>
        <p:spPr>
          <a:xfrm>
            <a:off x="7964385" y="2521275"/>
            <a:ext cx="1216152" cy="1097280"/>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mn-cs"/>
              </a:rPr>
              <a:t>Advantages</a:t>
            </a:r>
          </a:p>
        </p:txBody>
      </p:sp>
      <p:sp>
        <p:nvSpPr>
          <p:cNvPr id="93" name="Rectangle 92">
            <a:extLst>
              <a:ext uri="{FF2B5EF4-FFF2-40B4-BE49-F238E27FC236}">
                <a16:creationId xmlns:a16="http://schemas.microsoft.com/office/drawing/2014/main" id="{2B238816-8DBD-4A78-8927-1852234C25F4}"/>
              </a:ext>
            </a:extLst>
          </p:cNvPr>
          <p:cNvSpPr/>
          <p:nvPr userDrawn="1"/>
        </p:nvSpPr>
        <p:spPr>
          <a:xfrm>
            <a:off x="6597133" y="2512237"/>
            <a:ext cx="1216152" cy="1097280"/>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mn-cs"/>
              </a:rPr>
              <a:t>Advantages</a:t>
            </a:r>
          </a:p>
        </p:txBody>
      </p:sp>
      <p:sp>
        <p:nvSpPr>
          <p:cNvPr id="95" name="Rectangle 94">
            <a:extLst>
              <a:ext uri="{FF2B5EF4-FFF2-40B4-BE49-F238E27FC236}">
                <a16:creationId xmlns:a16="http://schemas.microsoft.com/office/drawing/2014/main" id="{CE87CCF9-CD79-439F-8E6F-CD556285707B}"/>
              </a:ext>
            </a:extLst>
          </p:cNvPr>
          <p:cNvSpPr/>
          <p:nvPr userDrawn="1"/>
        </p:nvSpPr>
        <p:spPr>
          <a:xfrm>
            <a:off x="10678541" y="3832507"/>
            <a:ext cx="1216152" cy="1097280"/>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mn-cs"/>
              </a:rPr>
              <a:t>Dis-advantages</a:t>
            </a:r>
          </a:p>
        </p:txBody>
      </p:sp>
      <p:sp>
        <p:nvSpPr>
          <p:cNvPr id="2" name="TextBox 1">
            <a:extLst>
              <a:ext uri="{FF2B5EF4-FFF2-40B4-BE49-F238E27FC236}">
                <a16:creationId xmlns:a16="http://schemas.microsoft.com/office/drawing/2014/main" id="{8FFD4BF8-E35A-4EE5-A507-C211D411DFB3}"/>
              </a:ext>
            </a:extLst>
          </p:cNvPr>
          <p:cNvSpPr txBox="1"/>
          <p:nvPr userDrawn="1"/>
        </p:nvSpPr>
        <p:spPr>
          <a:xfrm>
            <a:off x="113210" y="740223"/>
            <a:ext cx="3683726" cy="1169551"/>
          </a:xfrm>
          <a:prstGeom prst="rect">
            <a:avLst/>
          </a:prstGeom>
          <a:noFill/>
        </p:spPr>
        <p:txBody>
          <a:bodyPr wrap="square" rtlCol="0">
            <a:spAutoFit/>
          </a:bodyPr>
          <a:lstStyle/>
          <a:p>
            <a:pPr algn="ctr"/>
            <a:r>
              <a:rPr lang="en-US" sz="1400" dirty="0">
                <a:solidFill>
                  <a:schemeClr val="tx1"/>
                </a:solidFill>
                <a:latin typeface="Verdana" panose="020B0604030504040204" pitchFamily="34" charset="0"/>
              </a:rPr>
              <a:t>Complete the chart for </a:t>
            </a:r>
          </a:p>
          <a:p>
            <a:pPr algn="ctr"/>
            <a:r>
              <a:rPr lang="en-US" sz="1400" dirty="0">
                <a:solidFill>
                  <a:schemeClr val="tx1"/>
                </a:solidFill>
                <a:latin typeface="Verdana" panose="020B0604030504040204" pitchFamily="34" charset="0"/>
              </a:rPr>
              <a:t>“Different Energy Forms.” </a:t>
            </a:r>
          </a:p>
          <a:p>
            <a:pPr algn="ctr"/>
            <a:endParaRPr lang="en-US" sz="1400" dirty="0">
              <a:solidFill>
                <a:schemeClr val="tx1"/>
              </a:solidFill>
              <a:latin typeface="Verdana" panose="020B0604030504040204" pitchFamily="34" charset="0"/>
            </a:endParaRPr>
          </a:p>
          <a:p>
            <a:pPr algn="ctr"/>
            <a:r>
              <a:rPr lang="en-US" sz="1400" dirty="0">
                <a:solidFill>
                  <a:schemeClr val="tx1"/>
                </a:solidFill>
                <a:latin typeface="Verdana" panose="020B0604030504040204" pitchFamily="34" charset="0"/>
              </a:rPr>
              <a:t>Click on and drag the cards to their correct positions. </a:t>
            </a:r>
          </a:p>
        </p:txBody>
      </p:sp>
      <p:pic>
        <p:nvPicPr>
          <p:cNvPr id="10" name="Picture 9" descr="A picture containing drawing&#10;&#10;Description automatically generated">
            <a:extLst>
              <a:ext uri="{FF2B5EF4-FFF2-40B4-BE49-F238E27FC236}">
                <a16:creationId xmlns:a16="http://schemas.microsoft.com/office/drawing/2014/main" id="{45560788-4600-4E76-8DE1-70CF06DE14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2867" y="740223"/>
            <a:ext cx="614069" cy="612648"/>
          </a:xfrm>
          <a:prstGeom prst="rect">
            <a:avLst/>
          </a:prstGeom>
        </p:spPr>
      </p:pic>
      <p:sp>
        <p:nvSpPr>
          <p:cNvPr id="12" name="Rectangle 11">
            <a:extLst>
              <a:ext uri="{FF2B5EF4-FFF2-40B4-BE49-F238E27FC236}">
                <a16:creationId xmlns:a16="http://schemas.microsoft.com/office/drawing/2014/main" id="{BF578707-AA8C-4F23-B68F-C07C467A5E16}"/>
              </a:ext>
            </a:extLst>
          </p:cNvPr>
          <p:cNvSpPr/>
          <p:nvPr userDrawn="1"/>
        </p:nvSpPr>
        <p:spPr>
          <a:xfrm>
            <a:off x="10883378" y="1560481"/>
            <a:ext cx="850392" cy="740664"/>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0" dirty="0">
                <a:solidFill>
                  <a:schemeClr val="tx1"/>
                </a:solidFill>
                <a:latin typeface="Verdana" panose="020B0604030504040204" pitchFamily="34" charset="0"/>
              </a:rPr>
              <a:t>Image</a:t>
            </a:r>
          </a:p>
        </p:txBody>
      </p:sp>
      <p:sp>
        <p:nvSpPr>
          <p:cNvPr id="14" name="Rectangle 13">
            <a:extLst>
              <a:ext uri="{FF2B5EF4-FFF2-40B4-BE49-F238E27FC236}">
                <a16:creationId xmlns:a16="http://schemas.microsoft.com/office/drawing/2014/main" id="{C4177527-E00B-4AEA-A778-5EA623569847}"/>
              </a:ext>
            </a:extLst>
          </p:cNvPr>
          <p:cNvSpPr/>
          <p:nvPr userDrawn="1"/>
        </p:nvSpPr>
        <p:spPr>
          <a:xfrm>
            <a:off x="8147265" y="1560481"/>
            <a:ext cx="850392" cy="740664"/>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0" dirty="0">
                <a:solidFill>
                  <a:schemeClr val="tx1"/>
                </a:solidFill>
                <a:latin typeface="Verdana" panose="020B0604030504040204" pitchFamily="34" charset="0"/>
              </a:rPr>
              <a:t>Image</a:t>
            </a:r>
          </a:p>
        </p:txBody>
      </p:sp>
      <p:sp>
        <p:nvSpPr>
          <p:cNvPr id="22" name="Rectangle 21">
            <a:extLst>
              <a:ext uri="{FF2B5EF4-FFF2-40B4-BE49-F238E27FC236}">
                <a16:creationId xmlns:a16="http://schemas.microsoft.com/office/drawing/2014/main" id="{27E9138C-2832-4B1F-83A4-E02249EE5C72}"/>
              </a:ext>
            </a:extLst>
          </p:cNvPr>
          <p:cNvSpPr/>
          <p:nvPr userDrawn="1"/>
        </p:nvSpPr>
        <p:spPr>
          <a:xfrm>
            <a:off x="9504879" y="1560481"/>
            <a:ext cx="850392" cy="74066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0" dirty="0">
                <a:solidFill>
                  <a:schemeClr val="tx1"/>
                </a:solidFill>
                <a:latin typeface="Verdana" panose="020B0604030504040204" pitchFamily="34" charset="0"/>
              </a:rPr>
              <a:t>Image</a:t>
            </a:r>
          </a:p>
        </p:txBody>
      </p:sp>
      <p:sp>
        <p:nvSpPr>
          <p:cNvPr id="40" name="Rectangle 39">
            <a:extLst>
              <a:ext uri="{FF2B5EF4-FFF2-40B4-BE49-F238E27FC236}">
                <a16:creationId xmlns:a16="http://schemas.microsoft.com/office/drawing/2014/main" id="{79F0DB6A-9E34-45A9-993C-F5E7FCE36F63}"/>
              </a:ext>
            </a:extLst>
          </p:cNvPr>
          <p:cNvSpPr/>
          <p:nvPr userDrawn="1"/>
        </p:nvSpPr>
        <p:spPr>
          <a:xfrm>
            <a:off x="5417250" y="1560481"/>
            <a:ext cx="850392" cy="740664"/>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0" dirty="0">
                <a:solidFill>
                  <a:schemeClr val="tx1"/>
                </a:solidFill>
                <a:latin typeface="Verdana" panose="020B0604030504040204" pitchFamily="34" charset="0"/>
              </a:rPr>
              <a:t>Image</a:t>
            </a:r>
          </a:p>
        </p:txBody>
      </p:sp>
      <p:sp>
        <p:nvSpPr>
          <p:cNvPr id="42" name="Rectangle 41">
            <a:extLst>
              <a:ext uri="{FF2B5EF4-FFF2-40B4-BE49-F238E27FC236}">
                <a16:creationId xmlns:a16="http://schemas.microsoft.com/office/drawing/2014/main" id="{A2DB1986-15EE-42DB-A2E6-030987CE4ADE}"/>
              </a:ext>
            </a:extLst>
          </p:cNvPr>
          <p:cNvSpPr/>
          <p:nvPr userDrawn="1"/>
        </p:nvSpPr>
        <p:spPr>
          <a:xfrm>
            <a:off x="6780013" y="1563106"/>
            <a:ext cx="850392" cy="74066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0" dirty="0">
                <a:solidFill>
                  <a:schemeClr val="tx1"/>
                </a:solidFill>
                <a:latin typeface="Verdana" panose="020B0604030504040204" pitchFamily="34" charset="0"/>
              </a:rPr>
              <a:t>Image</a:t>
            </a:r>
          </a:p>
        </p:txBody>
      </p:sp>
      <p:pic>
        <p:nvPicPr>
          <p:cNvPr id="65" name="Picture 64">
            <a:extLst>
              <a:ext uri="{FF2B5EF4-FFF2-40B4-BE49-F238E27FC236}">
                <a16:creationId xmlns:a16="http://schemas.microsoft.com/office/drawing/2014/main" id="{C4AD726B-9DE8-4830-A757-3E30F5437AC0}"/>
              </a:ext>
            </a:extLst>
          </p:cNvPr>
          <p:cNvPicPr>
            <a:picLocks noChangeAspect="1"/>
          </p:cNvPicPr>
          <p:nvPr userDrawn="1"/>
        </p:nvPicPr>
        <p:blipFill>
          <a:blip r:embed="rId4"/>
          <a:stretch>
            <a:fillRect/>
          </a:stretch>
        </p:blipFill>
        <p:spPr>
          <a:xfrm>
            <a:off x="9504879" y="1569266"/>
            <a:ext cx="853514" cy="743776"/>
          </a:xfrm>
          <a:prstGeom prst="rect">
            <a:avLst/>
          </a:prstGeom>
          <a:ln>
            <a:solidFill>
              <a:schemeClr val="tx1"/>
            </a:solidFill>
          </a:ln>
        </p:spPr>
      </p:pic>
      <p:pic>
        <p:nvPicPr>
          <p:cNvPr id="71" name="Picture 70">
            <a:extLst>
              <a:ext uri="{FF2B5EF4-FFF2-40B4-BE49-F238E27FC236}">
                <a16:creationId xmlns:a16="http://schemas.microsoft.com/office/drawing/2014/main" id="{029C416E-ADF9-497C-B234-55AC366927F3}"/>
              </a:ext>
            </a:extLst>
          </p:cNvPr>
          <p:cNvPicPr>
            <a:picLocks noChangeAspect="1"/>
          </p:cNvPicPr>
          <p:nvPr userDrawn="1"/>
        </p:nvPicPr>
        <p:blipFill>
          <a:blip r:embed="rId5"/>
          <a:stretch>
            <a:fillRect/>
          </a:stretch>
        </p:blipFill>
        <p:spPr>
          <a:xfrm>
            <a:off x="6788615" y="1566601"/>
            <a:ext cx="847417" cy="737680"/>
          </a:xfrm>
          <a:prstGeom prst="rect">
            <a:avLst/>
          </a:prstGeom>
          <a:ln>
            <a:solidFill>
              <a:schemeClr val="tx1"/>
            </a:solidFill>
          </a:ln>
        </p:spPr>
      </p:pic>
      <p:sp>
        <p:nvSpPr>
          <p:cNvPr id="79" name="Rectangle 78">
            <a:extLst>
              <a:ext uri="{FF2B5EF4-FFF2-40B4-BE49-F238E27FC236}">
                <a16:creationId xmlns:a16="http://schemas.microsoft.com/office/drawing/2014/main" id="{234D492F-FED0-4510-A616-A9CAEA539082}"/>
              </a:ext>
            </a:extLst>
          </p:cNvPr>
          <p:cNvSpPr/>
          <p:nvPr userDrawn="1"/>
        </p:nvSpPr>
        <p:spPr>
          <a:xfrm>
            <a:off x="5218261" y="2521275"/>
            <a:ext cx="1216152" cy="10972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4572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-Fuel is cheap and we can use things that we might throw away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-Waste is everywhere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chemeClr val="tx1"/>
              </a:solidFill>
              <a:effectLst/>
              <a:uLnTx/>
              <a:uFillTx/>
              <a:latin typeface="Verdana"/>
              <a:ea typeface="+mn-ea"/>
              <a:cs typeface="+mn-cs"/>
            </a:endParaRPr>
          </a:p>
        </p:txBody>
      </p:sp>
      <p:sp>
        <p:nvSpPr>
          <p:cNvPr id="81" name="Rectangle 80">
            <a:extLst>
              <a:ext uri="{FF2B5EF4-FFF2-40B4-BE49-F238E27FC236}">
                <a16:creationId xmlns:a16="http://schemas.microsoft.com/office/drawing/2014/main" id="{E360AFC2-FF12-40EA-A8FA-ADEC4128C2D5}"/>
              </a:ext>
            </a:extLst>
          </p:cNvPr>
          <p:cNvSpPr/>
          <p:nvPr userDrawn="1"/>
        </p:nvSpPr>
        <p:spPr>
          <a:xfrm>
            <a:off x="10678541" y="2521275"/>
            <a:ext cx="1216152" cy="10972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45720" tIns="0" rIns="0" bIns="0" rtlCol="0" anchor="ctr"/>
          <a:lstStyle/>
          <a:p>
            <a:pPr marL="0" indent="0">
              <a:buFontTx/>
              <a:buNone/>
            </a:pPr>
            <a:r>
              <a:rPr lang="en-US" sz="1000" dirty="0">
                <a:solidFill>
                  <a:schemeClr val="tx1"/>
                </a:solidFill>
                <a:latin typeface="Verdana" panose="020B0604030504040204" pitchFamily="34" charset="0"/>
                <a:ea typeface="Verdana" panose="020B0604030504040204" pitchFamily="34" charset="0"/>
                <a:cs typeface="Verdana" panose="020B0604030504040204" pitchFamily="34" charset="0"/>
              </a:rPr>
              <a:t>-Energy is </a:t>
            </a:r>
            <a:r>
              <a:rPr lang="en-US" sz="1000" u="sng" dirty="0">
                <a:solidFill>
                  <a:schemeClr val="tx1"/>
                </a:solidFill>
                <a:latin typeface="Verdana" panose="020B0604030504040204" pitchFamily="34" charset="0"/>
                <a:ea typeface="Verdana" panose="020B0604030504040204" pitchFamily="34" charset="0"/>
                <a:cs typeface="Verdana" panose="020B0604030504040204" pitchFamily="34" charset="0"/>
              </a:rPr>
              <a:t>FREE</a:t>
            </a:r>
            <a:endParaRPr lang="en-US" sz="1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FontTx/>
              <a:buNone/>
            </a:pPr>
            <a:r>
              <a:rPr lang="en-US" sz="1000" dirty="0">
                <a:solidFill>
                  <a:schemeClr val="tx1"/>
                </a:solidFill>
                <a:latin typeface="Verdana" panose="020B0604030504040204" pitchFamily="34" charset="0"/>
                <a:ea typeface="Verdana" panose="020B0604030504040204" pitchFamily="34" charset="0"/>
                <a:cs typeface="Verdana" panose="020B0604030504040204" pitchFamily="34" charset="0"/>
              </a:rPr>
              <a:t>-Doesn’t produce greenhouse gases</a:t>
            </a:r>
          </a:p>
          <a:p>
            <a:pPr marL="0" indent="0">
              <a:buFontTx/>
              <a:buNone/>
            </a:pPr>
            <a:r>
              <a:rPr lang="en-US" sz="1000" dirty="0">
                <a:solidFill>
                  <a:schemeClr val="tx1"/>
                </a:solidFill>
                <a:latin typeface="Verdana" panose="020B0604030504040204" pitchFamily="34" charset="0"/>
                <a:ea typeface="Verdana" panose="020B0604030504040204" pitchFamily="34" charset="0"/>
                <a:cs typeface="Verdana" panose="020B0604030504040204" pitchFamily="34" charset="0"/>
              </a:rPr>
              <a:t>-The sun will always be there in our lives</a:t>
            </a:r>
          </a:p>
        </p:txBody>
      </p:sp>
      <p:sp>
        <p:nvSpPr>
          <p:cNvPr id="83" name="Rectangle 82">
            <a:extLst>
              <a:ext uri="{FF2B5EF4-FFF2-40B4-BE49-F238E27FC236}">
                <a16:creationId xmlns:a16="http://schemas.microsoft.com/office/drawing/2014/main" id="{98C8D58E-6CED-466A-934E-AB9FD2650BC2}"/>
              </a:ext>
            </a:extLst>
          </p:cNvPr>
          <p:cNvSpPr/>
          <p:nvPr userDrawn="1"/>
        </p:nvSpPr>
        <p:spPr>
          <a:xfrm>
            <a:off x="6592751" y="3832507"/>
            <a:ext cx="1216152" cy="10972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4572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-Looks ugly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-Need a lot of turbines to make energy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-Can only use in windy areas</a:t>
            </a:r>
          </a:p>
        </p:txBody>
      </p:sp>
      <p:sp>
        <p:nvSpPr>
          <p:cNvPr id="87" name="Rectangle 86">
            <a:extLst>
              <a:ext uri="{FF2B5EF4-FFF2-40B4-BE49-F238E27FC236}">
                <a16:creationId xmlns:a16="http://schemas.microsoft.com/office/drawing/2014/main" id="{0AE80FD0-6B1B-4FFC-9BA4-006390A61256}"/>
              </a:ext>
            </a:extLst>
          </p:cNvPr>
          <p:cNvSpPr/>
          <p:nvPr userDrawn="1"/>
        </p:nvSpPr>
        <p:spPr>
          <a:xfrm>
            <a:off x="7970759" y="3832507"/>
            <a:ext cx="1216152" cy="10972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4572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-Expensive and can harm ecosystems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-Dependent on rain/water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chemeClr val="tx1"/>
              </a:solidFill>
              <a:effectLst/>
              <a:uLnTx/>
              <a:uFillTx/>
              <a:latin typeface="Verdana"/>
              <a:ea typeface="+mn-ea"/>
              <a:cs typeface="+mn-cs"/>
            </a:endParaRPr>
          </a:p>
        </p:txBody>
      </p:sp>
    </p:spTree>
    <p:extLst>
      <p:ext uri="{BB962C8B-B14F-4D97-AF65-F5344CB8AC3E}">
        <p14:creationId xmlns:p14="http://schemas.microsoft.com/office/powerpoint/2010/main" val="6014146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4" name="Content Placeholder 2"/>
          <p:cNvSpPr txBox="1">
            <a:spLocks/>
          </p:cNvSpPr>
          <p:nvPr userDrawn="1"/>
        </p:nvSpPr>
        <p:spPr>
          <a:xfrm>
            <a:off x="185854" y="879087"/>
            <a:ext cx="4021873" cy="4495801"/>
          </a:xfrm>
          <a:prstGeom prst="rect">
            <a:avLst/>
          </a:prstGeom>
        </p:spPr>
        <p:txBody>
          <a:bodyPr vert="horz" lIns="91440" tIns="45720" rIns="91440" bIns="45720" rtlCol="0">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514350" algn="l" defTabSz="457200" rtl="0" eaLnBrk="1" fontAlgn="auto" latinLnBrk="0" hangingPunct="1">
              <a:lnSpc>
                <a:spcPct val="90000"/>
              </a:lnSpc>
              <a:spcBef>
                <a:spcPts val="1100"/>
              </a:spcBef>
              <a:spcAft>
                <a:spcPts val="600"/>
              </a:spcAft>
              <a:buClrTx/>
              <a:buSzTx/>
              <a:buFont typeface="+mj-lt"/>
              <a:buAutoNum type="arabicPeriod"/>
              <a:tabLst/>
              <a:defRPr/>
            </a:pPr>
            <a:r>
              <a:rPr lang="en-US" sz="1800" kern="1200" noProof="0" dirty="0">
                <a:solidFill>
                  <a:schemeClr val="bg1"/>
                </a:solidFill>
                <a:latin typeface="Verdana" panose="020B0604030504040204" pitchFamily="34" charset="0"/>
                <a:ea typeface="Verdana" panose="020B0604030504040204" pitchFamily="34" charset="0"/>
                <a:cs typeface="+mn-cs"/>
              </a:rPr>
              <a:t>Make a list of 5 things that you use daily that make sounds.</a:t>
            </a:r>
          </a:p>
          <a:p>
            <a:pPr marL="0" marR="0" lvl="0" indent="-514350" algn="l" defTabSz="457200" rtl="0" eaLnBrk="1" fontAlgn="auto" latinLnBrk="0" hangingPunct="1">
              <a:lnSpc>
                <a:spcPct val="90000"/>
              </a:lnSpc>
              <a:spcBef>
                <a:spcPts val="1100"/>
              </a:spcBef>
              <a:spcAft>
                <a:spcPts val="600"/>
              </a:spcAft>
              <a:buClrTx/>
              <a:buSzTx/>
              <a:buFont typeface="+mj-lt"/>
              <a:buAutoNum type="arabicPeriod"/>
              <a:tabLst/>
              <a:defRPr/>
            </a:pPr>
            <a:r>
              <a:rPr lang="en-US" sz="1800" kern="1200" noProof="0" dirty="0">
                <a:solidFill>
                  <a:schemeClr val="bg1"/>
                </a:solidFill>
                <a:latin typeface="Verdana" panose="020B0604030504040204" pitchFamily="34" charset="0"/>
                <a:ea typeface="Verdana" panose="020B0604030504040204" pitchFamily="34" charset="0"/>
                <a:cs typeface="+mn-cs"/>
              </a:rPr>
              <a:t>Choose one of these objects and try to figure out how it makes vibrations.</a:t>
            </a:r>
          </a:p>
          <a:p>
            <a:pPr marL="0" marR="0" lvl="0" indent="0" algn="l" defTabSz="457200" rtl="0" eaLnBrk="1" fontAlgn="auto" latinLnBrk="0" hangingPunct="1">
              <a:lnSpc>
                <a:spcPct val="90000"/>
              </a:lnSpc>
              <a:spcBef>
                <a:spcPts val="1100"/>
              </a:spcBef>
              <a:spcAft>
                <a:spcPts val="600"/>
              </a:spcAft>
              <a:buClrTx/>
              <a:buSzTx/>
              <a:buFont typeface="+mj-lt"/>
              <a:buNone/>
              <a:tabLst/>
              <a:defRPr/>
            </a:pPr>
            <a:r>
              <a:rPr lang="en-US" sz="1800" kern="1200" noProof="0" dirty="0">
                <a:solidFill>
                  <a:schemeClr val="bg1"/>
                </a:solidFill>
                <a:latin typeface="Verdana" panose="020B0604030504040204" pitchFamily="34" charset="0"/>
                <a:ea typeface="Verdana" panose="020B0604030504040204" pitchFamily="34" charset="0"/>
                <a:cs typeface="+mn-cs"/>
              </a:rPr>
              <a:t>Here is an example:</a:t>
            </a:r>
          </a:p>
          <a:p>
            <a:pPr marL="0" marR="0" lvl="1" indent="0" algn="l" defTabSz="457200" rtl="0" eaLnBrk="1" fontAlgn="auto" latinLnBrk="0" hangingPunct="1">
              <a:lnSpc>
                <a:spcPct val="90000"/>
              </a:lnSpc>
              <a:spcBef>
                <a:spcPts val="400"/>
              </a:spcBef>
              <a:spcAft>
                <a:spcPts val="600"/>
              </a:spcAft>
              <a:buClrTx/>
              <a:buSzTx/>
              <a:buFont typeface="Arial" panose="020B0604020202020204" pitchFamily="34" charset="0"/>
              <a:buNone/>
              <a:tabLst/>
              <a:defRPr/>
            </a:pPr>
            <a:r>
              <a:rPr lang="en-US" sz="1800" kern="1200" noProof="0" dirty="0">
                <a:solidFill>
                  <a:schemeClr val="bg1"/>
                </a:solidFill>
                <a:latin typeface="Verdana" panose="020B0604030504040204" pitchFamily="34" charset="0"/>
                <a:ea typeface="Verdana" panose="020B0604030504040204" pitchFamily="34" charset="0"/>
                <a:cs typeface="+mn-cs"/>
              </a:rPr>
              <a:t>When you strike a drum you cause the drumhead to push inward. The drumhead then rebounds in the opposite direction. Each movement creates compressions and rarefactions.</a:t>
            </a:r>
            <a:endPar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endParaRPr>
          </a:p>
        </p:txBody>
      </p:sp>
      <p:pic>
        <p:nvPicPr>
          <p:cNvPr id="2" name="Picture 1" descr="A picture containing light&#10;&#10;Description automatically generated">
            <a:extLst>
              <a:ext uri="{FF2B5EF4-FFF2-40B4-BE49-F238E27FC236}">
                <a16:creationId xmlns:a16="http://schemas.microsoft.com/office/drawing/2014/main" id="{059569AA-5A27-4D56-80C0-7CDC7CF92727}"/>
              </a:ext>
            </a:extLst>
          </p:cNvPr>
          <p:cNvPicPr>
            <a:picLocks noChangeAspect="1"/>
          </p:cNvPicPr>
          <p:nvPr userDrawn="1"/>
        </p:nvPicPr>
        <p:blipFill>
          <a:blip r:embed="rId2" cstate="print">
            <a:alphaModFix amt="25000"/>
            <a:extLst>
              <a:ext uri="{28A0092B-C50C-407E-A947-70E740481C1C}">
                <a14:useLocalDpi xmlns:a14="http://schemas.microsoft.com/office/drawing/2010/main" val="0"/>
              </a:ext>
            </a:extLst>
          </a:blip>
          <a:stretch>
            <a:fillRect/>
          </a:stretch>
        </p:blipFill>
        <p:spPr>
          <a:xfrm>
            <a:off x="4312920" y="0"/>
            <a:ext cx="7879080" cy="5486400"/>
          </a:xfrm>
          <a:prstGeom prst="rect">
            <a:avLst/>
          </a:prstGeom>
        </p:spPr>
      </p:pic>
      <p:sp>
        <p:nvSpPr>
          <p:cNvPr id="3" name="Title 1">
            <a:extLst>
              <a:ext uri="{FF2B5EF4-FFF2-40B4-BE49-F238E27FC236}">
                <a16:creationId xmlns:a16="http://schemas.microsoft.com/office/drawing/2014/main" id="{9C84712E-C657-44D4-9B63-19EEBC6277C7}"/>
              </a:ext>
            </a:extLst>
          </p:cNvPr>
          <p:cNvSpPr txBox="1">
            <a:spLocks/>
          </p:cNvSpPr>
          <p:nvPr userDrawn="1"/>
        </p:nvSpPr>
        <p:spPr>
          <a:xfrm>
            <a:off x="4309352" y="1"/>
            <a:ext cx="7882648" cy="685799"/>
          </a:xfrm>
          <a:prstGeom prst="rect">
            <a:avLst/>
          </a:prstGeom>
        </p:spPr>
        <p:txBody>
          <a:bodyPr vert="horz" lIns="73152" tIns="36576" rIns="73152" bIns="36576" rtlCol="0" anchor="b">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dirty="0">
                <a:solidFill>
                  <a:schemeClr val="tx2"/>
                </a:solidFill>
                <a:latin typeface="Verdana" panose="020B0604030504040204" pitchFamily="34" charset="0"/>
                <a:ea typeface="Verdana" panose="020B0604030504040204" pitchFamily="34" charset="0"/>
              </a:rPr>
              <a:t>Sound Waves</a:t>
            </a:r>
          </a:p>
        </p:txBody>
      </p:sp>
    </p:spTree>
    <p:extLst>
      <p:ext uri="{BB962C8B-B14F-4D97-AF65-F5344CB8AC3E}">
        <p14:creationId xmlns:p14="http://schemas.microsoft.com/office/powerpoint/2010/main" val="24071467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Content Placeholder 2"/>
          <p:cNvSpPr txBox="1">
            <a:spLocks/>
          </p:cNvSpPr>
          <p:nvPr userDrawn="1"/>
        </p:nvSpPr>
        <p:spPr>
          <a:xfrm>
            <a:off x="200722" y="764588"/>
            <a:ext cx="4112197" cy="4573129"/>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1100"/>
              </a:spcBef>
              <a:spcAft>
                <a:spcPts val="600"/>
              </a:spcAft>
              <a:buClrTx/>
              <a:buSzTx/>
              <a:buFont typeface="+mj-lt"/>
              <a:buNone/>
              <a:tabLst/>
              <a:defRPr/>
            </a:pPr>
            <a:r>
              <a:rPr lang="en-US" sz="1700" kern="1200" noProof="0" dirty="0">
                <a:solidFill>
                  <a:schemeClr val="bg1"/>
                </a:solidFill>
                <a:latin typeface="Verdana" panose="020B0604030504040204" pitchFamily="34" charset="0"/>
                <a:ea typeface="Verdana" panose="020B0604030504040204" pitchFamily="34" charset="0"/>
                <a:cs typeface="+mn-cs"/>
              </a:rPr>
              <a:t>Compare the speed of </a:t>
            </a:r>
            <a:br>
              <a:rPr lang="en-US" sz="1700" kern="1200" noProof="0" dirty="0">
                <a:solidFill>
                  <a:schemeClr val="bg1"/>
                </a:solidFill>
                <a:latin typeface="Verdana" panose="020B0604030504040204" pitchFamily="34" charset="0"/>
                <a:ea typeface="Verdana" panose="020B0604030504040204" pitchFamily="34" charset="0"/>
                <a:cs typeface="+mn-cs"/>
              </a:rPr>
            </a:br>
            <a:r>
              <a:rPr lang="en-US" sz="1700" kern="1200" noProof="0" dirty="0">
                <a:solidFill>
                  <a:schemeClr val="bg1"/>
                </a:solidFill>
                <a:latin typeface="Verdana" panose="020B0604030504040204" pitchFamily="34" charset="0"/>
                <a:ea typeface="Verdana" panose="020B0604030504040204" pitchFamily="34" charset="0"/>
                <a:cs typeface="+mn-cs"/>
              </a:rPr>
              <a:t>waves in solids, liquids and </a:t>
            </a:r>
            <a:br>
              <a:rPr lang="en-US" sz="1700" kern="1200" noProof="0" dirty="0">
                <a:solidFill>
                  <a:schemeClr val="bg1"/>
                </a:solidFill>
                <a:latin typeface="Verdana" panose="020B0604030504040204" pitchFamily="34" charset="0"/>
                <a:ea typeface="Verdana" panose="020B0604030504040204" pitchFamily="34" charset="0"/>
                <a:cs typeface="+mn-cs"/>
              </a:rPr>
            </a:br>
            <a:r>
              <a:rPr lang="en-US" sz="1700" kern="1200" noProof="0" dirty="0">
                <a:solidFill>
                  <a:schemeClr val="bg1"/>
                </a:solidFill>
                <a:latin typeface="Verdana" panose="020B0604030504040204" pitchFamily="34" charset="0"/>
                <a:ea typeface="Verdana" panose="020B0604030504040204" pitchFamily="34" charset="0"/>
                <a:cs typeface="+mn-cs"/>
              </a:rPr>
              <a:t>gases. Place the arrows </a:t>
            </a:r>
            <a:br>
              <a:rPr lang="en-US" sz="1700" kern="1200" noProof="0" dirty="0">
                <a:solidFill>
                  <a:schemeClr val="bg1"/>
                </a:solidFill>
                <a:latin typeface="Verdana" panose="020B0604030504040204" pitchFamily="34" charset="0"/>
                <a:ea typeface="Verdana" panose="020B0604030504040204" pitchFamily="34" charset="0"/>
                <a:cs typeface="+mn-cs"/>
              </a:rPr>
            </a:br>
            <a:r>
              <a:rPr lang="en-US" sz="1700" kern="1200" noProof="0" dirty="0">
                <a:solidFill>
                  <a:schemeClr val="bg1"/>
                </a:solidFill>
                <a:latin typeface="Verdana" panose="020B0604030504040204" pitchFamily="34" charset="0"/>
                <a:ea typeface="Verdana" panose="020B0604030504040204" pitchFamily="34" charset="0"/>
                <a:cs typeface="+mn-cs"/>
              </a:rPr>
              <a:t>next to the medium in which the </a:t>
            </a:r>
            <a:br>
              <a:rPr lang="en-US" sz="1700" kern="1200" noProof="0" dirty="0">
                <a:solidFill>
                  <a:schemeClr val="bg1"/>
                </a:solidFill>
                <a:latin typeface="Verdana" panose="020B0604030504040204" pitchFamily="34" charset="0"/>
                <a:ea typeface="Verdana" panose="020B0604030504040204" pitchFamily="34" charset="0"/>
                <a:cs typeface="+mn-cs"/>
              </a:rPr>
            </a:br>
            <a:r>
              <a:rPr lang="en-US" sz="1700" kern="1200" noProof="0" dirty="0">
                <a:solidFill>
                  <a:schemeClr val="bg1"/>
                </a:solidFill>
                <a:latin typeface="Verdana" panose="020B0604030504040204" pitchFamily="34" charset="0"/>
                <a:ea typeface="Verdana" panose="020B0604030504040204" pitchFamily="34" charset="0"/>
                <a:cs typeface="+mn-cs"/>
              </a:rPr>
              <a:t>waves move fastest and slowest.</a:t>
            </a:r>
          </a:p>
          <a:p>
            <a:pPr marL="0" marR="0" lvl="0" indent="0" algn="ctr" defTabSz="457200" rtl="0" eaLnBrk="1" fontAlgn="auto" latinLnBrk="0" hangingPunct="1">
              <a:lnSpc>
                <a:spcPct val="90000"/>
              </a:lnSpc>
              <a:spcBef>
                <a:spcPts val="1100"/>
              </a:spcBef>
              <a:spcAft>
                <a:spcPts val="600"/>
              </a:spcAft>
              <a:buClrTx/>
              <a:buSzTx/>
              <a:buFont typeface="+mj-lt"/>
              <a:buNone/>
              <a:tabLst/>
              <a:defRPr/>
            </a:pPr>
            <a:endParaRPr lang="en-US" sz="1700" kern="1200" noProof="0" dirty="0">
              <a:solidFill>
                <a:schemeClr val="bg1"/>
              </a:solidFill>
              <a:latin typeface="Verdana" panose="020B0604030504040204" pitchFamily="34" charset="0"/>
              <a:ea typeface="Verdana" panose="020B0604030504040204" pitchFamily="34" charset="0"/>
              <a:cs typeface="+mn-cs"/>
            </a:endParaRPr>
          </a:p>
          <a:p>
            <a:pPr marL="342900" marR="0" lvl="0" indent="-342900" algn="l" defTabSz="457200" rtl="0" eaLnBrk="1" fontAlgn="auto" latinLnBrk="0" hangingPunct="1">
              <a:lnSpc>
                <a:spcPct val="90000"/>
              </a:lnSpc>
              <a:spcBef>
                <a:spcPts val="1100"/>
              </a:spcBef>
              <a:spcAft>
                <a:spcPts val="600"/>
              </a:spcAft>
              <a:buClrTx/>
              <a:buSzTx/>
              <a:buFont typeface="+mj-lt"/>
              <a:buAutoNum type="arabicPeriod"/>
              <a:tabLst/>
              <a:defRPr/>
            </a:pPr>
            <a:r>
              <a:rPr lang="en-US" sz="1700" kern="1200" noProof="0" dirty="0">
                <a:solidFill>
                  <a:schemeClr val="bg1"/>
                </a:solidFill>
                <a:latin typeface="Verdana" panose="020B0604030504040204" pitchFamily="34" charset="0"/>
                <a:ea typeface="Verdana" panose="020B0604030504040204" pitchFamily="34" charset="0"/>
                <a:cs typeface="+mn-cs"/>
              </a:rPr>
              <a:t>Then, explain in your own words how elasticity affects the speed of sound waves.</a:t>
            </a:r>
          </a:p>
          <a:p>
            <a:pPr marL="342900" marR="0" lvl="0" indent="-342900" algn="l" defTabSz="457200" rtl="0" eaLnBrk="1" fontAlgn="auto" latinLnBrk="0" hangingPunct="1">
              <a:lnSpc>
                <a:spcPct val="90000"/>
              </a:lnSpc>
              <a:spcBef>
                <a:spcPts val="1100"/>
              </a:spcBef>
              <a:spcAft>
                <a:spcPts val="600"/>
              </a:spcAft>
              <a:buClrTx/>
              <a:buSzTx/>
              <a:buFont typeface="+mj-lt"/>
              <a:buAutoNum type="arabicPeriod"/>
              <a:tabLst/>
              <a:defRPr/>
            </a:pPr>
            <a:r>
              <a:rPr lang="en-US" sz="1700" kern="1200" noProof="0" dirty="0">
                <a:solidFill>
                  <a:schemeClr val="bg1"/>
                </a:solidFill>
                <a:latin typeface="Verdana" panose="020B0604030504040204" pitchFamily="34" charset="0"/>
                <a:ea typeface="Verdana" panose="020B0604030504040204" pitchFamily="34" charset="0"/>
                <a:cs typeface="+mn-cs"/>
              </a:rPr>
              <a:t>How could you use this information to describe what happens when you talk to a friend under the water in a pool and above the water </a:t>
            </a:r>
            <a:br>
              <a:rPr lang="en-US" sz="1700" kern="1200" noProof="0" dirty="0">
                <a:solidFill>
                  <a:schemeClr val="bg1"/>
                </a:solidFill>
                <a:latin typeface="Verdana" panose="020B0604030504040204" pitchFamily="34" charset="0"/>
                <a:ea typeface="Verdana" panose="020B0604030504040204" pitchFamily="34" charset="0"/>
                <a:cs typeface="+mn-cs"/>
              </a:rPr>
            </a:br>
            <a:r>
              <a:rPr lang="en-US" sz="1700" kern="1200" noProof="0" dirty="0">
                <a:solidFill>
                  <a:schemeClr val="bg1"/>
                </a:solidFill>
                <a:latin typeface="Verdana" panose="020B0604030504040204" pitchFamily="34" charset="0"/>
                <a:ea typeface="Verdana" panose="020B0604030504040204" pitchFamily="34" charset="0"/>
                <a:cs typeface="+mn-cs"/>
              </a:rPr>
              <a:t>in a pool?</a:t>
            </a:r>
          </a:p>
        </p:txBody>
      </p:sp>
      <p:pic>
        <p:nvPicPr>
          <p:cNvPr id="9" name="Picture 8" descr="A picture containing light&#10;&#10;Description automatically generated">
            <a:extLst>
              <a:ext uri="{FF2B5EF4-FFF2-40B4-BE49-F238E27FC236}">
                <a16:creationId xmlns:a16="http://schemas.microsoft.com/office/drawing/2014/main" id="{36CE5B7D-8B22-48C1-93E0-A7141431F1DC}"/>
              </a:ext>
            </a:extLst>
          </p:cNvPr>
          <p:cNvPicPr>
            <a:picLocks noChangeAspect="1"/>
          </p:cNvPicPr>
          <p:nvPr userDrawn="1"/>
        </p:nvPicPr>
        <p:blipFill>
          <a:blip r:embed="rId2" cstate="print">
            <a:alphaModFix amt="25000"/>
            <a:extLst>
              <a:ext uri="{28A0092B-C50C-407E-A947-70E740481C1C}">
                <a14:useLocalDpi xmlns:a14="http://schemas.microsoft.com/office/drawing/2010/main" val="0"/>
              </a:ext>
            </a:extLst>
          </a:blip>
          <a:stretch>
            <a:fillRect/>
          </a:stretch>
        </p:blipFill>
        <p:spPr>
          <a:xfrm>
            <a:off x="4312920" y="0"/>
            <a:ext cx="7879080" cy="5486400"/>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4616B71A-A997-41ED-A934-3BC7DD29103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58423" y="768687"/>
            <a:ext cx="614069" cy="612648"/>
          </a:xfrm>
          <a:prstGeom prst="rect">
            <a:avLst/>
          </a:prstGeom>
        </p:spPr>
      </p:pic>
      <p:sp>
        <p:nvSpPr>
          <p:cNvPr id="16" name="TextBox 15">
            <a:extLst>
              <a:ext uri="{FF2B5EF4-FFF2-40B4-BE49-F238E27FC236}">
                <a16:creationId xmlns:a16="http://schemas.microsoft.com/office/drawing/2014/main" id="{F6BB3207-D65B-45B5-9FA2-C5CEA66A35F1}"/>
              </a:ext>
            </a:extLst>
          </p:cNvPr>
          <p:cNvSpPr txBox="1"/>
          <p:nvPr userDrawn="1"/>
        </p:nvSpPr>
        <p:spPr>
          <a:xfrm>
            <a:off x="6881246" y="204325"/>
            <a:ext cx="3177153" cy="2009061"/>
          </a:xfrm>
          <a:prstGeom prst="roundRect">
            <a:avLst/>
          </a:prstGeom>
          <a:solidFill>
            <a:schemeClr val="bg1"/>
          </a:solidFill>
          <a:ln w="19050">
            <a:solidFill>
              <a:srgbClr val="44546A"/>
            </a:solidFill>
            <a:prstDash val="sysDot"/>
          </a:ln>
        </p:spPr>
        <p:txBody>
          <a:bodyPr wrap="square" rtlCol="0">
            <a:spAutoFit/>
          </a:bodyPr>
          <a:lstStyle/>
          <a:p>
            <a:endParaRPr lang="en-US" sz="1600" dirty="0"/>
          </a:p>
          <a:p>
            <a:r>
              <a:rPr lang="en-US" sz="1600" dirty="0"/>
              <a:t>SOLIDS</a:t>
            </a:r>
          </a:p>
          <a:p>
            <a:endParaRPr lang="en-US" sz="1600" dirty="0"/>
          </a:p>
          <a:p>
            <a:r>
              <a:rPr lang="en-US" sz="1600" dirty="0"/>
              <a:t>LIQUIDS</a:t>
            </a:r>
            <a:br>
              <a:rPr lang="en-US" sz="1600" dirty="0"/>
            </a:br>
            <a:endParaRPr lang="en-US" sz="1600" dirty="0"/>
          </a:p>
          <a:p>
            <a:r>
              <a:rPr lang="en-US" sz="1600" dirty="0"/>
              <a:t>GASES</a:t>
            </a:r>
          </a:p>
          <a:p>
            <a:endParaRPr lang="en-US" sz="1600" dirty="0"/>
          </a:p>
        </p:txBody>
      </p:sp>
      <p:sp>
        <p:nvSpPr>
          <p:cNvPr id="18" name="Arrow: Right 17">
            <a:extLst>
              <a:ext uri="{FF2B5EF4-FFF2-40B4-BE49-F238E27FC236}">
                <a16:creationId xmlns:a16="http://schemas.microsoft.com/office/drawing/2014/main" id="{F8016974-81E9-47C7-A414-E0091129DB43}"/>
              </a:ext>
            </a:extLst>
          </p:cNvPr>
          <p:cNvSpPr/>
          <p:nvPr userDrawn="1"/>
        </p:nvSpPr>
        <p:spPr>
          <a:xfrm>
            <a:off x="8469822" y="453340"/>
            <a:ext cx="1255363" cy="511444"/>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t>
            </a:r>
          </a:p>
        </p:txBody>
      </p:sp>
      <p:sp>
        <p:nvSpPr>
          <p:cNvPr id="20" name="Arrow: Right 19">
            <a:extLst>
              <a:ext uri="{FF2B5EF4-FFF2-40B4-BE49-F238E27FC236}">
                <a16:creationId xmlns:a16="http://schemas.microsoft.com/office/drawing/2014/main" id="{8F71BEE5-60C9-4EAB-B556-FEAD654829D2}"/>
              </a:ext>
            </a:extLst>
          </p:cNvPr>
          <p:cNvSpPr/>
          <p:nvPr userDrawn="1"/>
        </p:nvSpPr>
        <p:spPr>
          <a:xfrm>
            <a:off x="8469822" y="1431690"/>
            <a:ext cx="1255363" cy="511444"/>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t>
            </a:r>
          </a:p>
        </p:txBody>
      </p:sp>
    </p:spTree>
    <p:extLst>
      <p:ext uri="{BB962C8B-B14F-4D97-AF65-F5344CB8AC3E}">
        <p14:creationId xmlns:p14="http://schemas.microsoft.com/office/powerpoint/2010/main" val="32242258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3_Custom Layou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Content Placeholder 2"/>
          <p:cNvSpPr txBox="1">
            <a:spLocks/>
          </p:cNvSpPr>
          <p:nvPr userDrawn="1"/>
        </p:nvSpPr>
        <p:spPr>
          <a:xfrm>
            <a:off x="9145" y="727428"/>
            <a:ext cx="3663695" cy="910320"/>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1100"/>
              </a:spcBef>
              <a:spcAft>
                <a:spcPts val="600"/>
              </a:spcAft>
              <a:buClrTx/>
              <a:buSzTx/>
              <a:buFont typeface="Arial" panose="020B0604020202020204" pitchFamily="34" charset="0"/>
              <a:buNone/>
              <a:tabLst/>
              <a:defRPr/>
            </a:pPr>
            <a:r>
              <a:rPr lang="en-US" sz="1700" kern="1200" noProof="0" dirty="0">
                <a:solidFill>
                  <a:schemeClr val="accent1">
                    <a:lumMod val="75000"/>
                  </a:schemeClr>
                </a:solidFill>
                <a:latin typeface="Verdana" panose="020B0604030504040204" pitchFamily="34" charset="0"/>
                <a:ea typeface="+mn-ea"/>
                <a:cs typeface="+mn-cs"/>
              </a:rPr>
              <a:t>Complete the chart by clicking on and dragging the cards to their correct position.</a:t>
            </a:r>
          </a:p>
        </p:txBody>
      </p:sp>
      <p:pic>
        <p:nvPicPr>
          <p:cNvPr id="30" name="Picture 29">
            <a:extLst>
              <a:ext uri="{FF2B5EF4-FFF2-40B4-BE49-F238E27FC236}">
                <a16:creationId xmlns:a16="http://schemas.microsoft.com/office/drawing/2014/main" id="{02B61D47-DAB5-4A3B-93A2-0E82EA7C5B69}"/>
              </a:ext>
            </a:extLst>
          </p:cNvPr>
          <p:cNvPicPr>
            <a:picLocks noChangeAspect="1"/>
          </p:cNvPicPr>
          <p:nvPr userDrawn="1"/>
        </p:nvPicPr>
        <p:blipFill>
          <a:blip r:embed="rId2"/>
          <a:stretch>
            <a:fillRect/>
          </a:stretch>
        </p:blipFill>
        <p:spPr>
          <a:xfrm>
            <a:off x="4495544" y="73937"/>
            <a:ext cx="7541406" cy="5336263"/>
          </a:xfrm>
          <a:prstGeom prst="rect">
            <a:avLst/>
          </a:prstGeom>
        </p:spPr>
      </p:pic>
      <p:pic>
        <p:nvPicPr>
          <p:cNvPr id="52" name="Picture 51">
            <a:extLst>
              <a:ext uri="{FF2B5EF4-FFF2-40B4-BE49-F238E27FC236}">
                <a16:creationId xmlns:a16="http://schemas.microsoft.com/office/drawing/2014/main" id="{818A2268-BA11-48B7-B5A9-0134BC8BFE7B}"/>
              </a:ext>
            </a:extLst>
          </p:cNvPr>
          <p:cNvPicPr>
            <a:picLocks noChangeAspect="1"/>
          </p:cNvPicPr>
          <p:nvPr userDrawn="1"/>
        </p:nvPicPr>
        <p:blipFill>
          <a:blip r:embed="rId3">
            <a:alphaModFix amt="70000"/>
          </a:blip>
          <a:stretch>
            <a:fillRect/>
          </a:stretch>
        </p:blipFill>
        <p:spPr>
          <a:xfrm>
            <a:off x="4475076" y="1466241"/>
            <a:ext cx="1365365" cy="1097280"/>
          </a:xfrm>
          <a:prstGeom prst="rect">
            <a:avLst/>
          </a:prstGeom>
        </p:spPr>
      </p:pic>
      <p:pic>
        <p:nvPicPr>
          <p:cNvPr id="54" name="Picture 53">
            <a:extLst>
              <a:ext uri="{FF2B5EF4-FFF2-40B4-BE49-F238E27FC236}">
                <a16:creationId xmlns:a16="http://schemas.microsoft.com/office/drawing/2014/main" id="{8FBD990C-EE32-4992-B7DF-3C636721D011}"/>
              </a:ext>
            </a:extLst>
          </p:cNvPr>
          <p:cNvPicPr>
            <a:picLocks noChangeAspect="1"/>
          </p:cNvPicPr>
          <p:nvPr userDrawn="1"/>
        </p:nvPicPr>
        <p:blipFill>
          <a:blip r:embed="rId4">
            <a:alphaModFix amt="70000"/>
          </a:blip>
          <a:stretch>
            <a:fillRect/>
          </a:stretch>
        </p:blipFill>
        <p:spPr>
          <a:xfrm>
            <a:off x="4475076" y="4067788"/>
            <a:ext cx="1365365" cy="1097280"/>
          </a:xfrm>
          <a:prstGeom prst="rect">
            <a:avLst/>
          </a:prstGeom>
        </p:spPr>
      </p:pic>
      <p:pic>
        <p:nvPicPr>
          <p:cNvPr id="56" name="Picture 55">
            <a:extLst>
              <a:ext uri="{FF2B5EF4-FFF2-40B4-BE49-F238E27FC236}">
                <a16:creationId xmlns:a16="http://schemas.microsoft.com/office/drawing/2014/main" id="{6D17F9FD-7AC3-498E-AC3B-50BF7D1E201A}"/>
              </a:ext>
            </a:extLst>
          </p:cNvPr>
          <p:cNvPicPr>
            <a:picLocks noChangeAspect="1"/>
          </p:cNvPicPr>
          <p:nvPr userDrawn="1"/>
        </p:nvPicPr>
        <p:blipFill>
          <a:blip r:embed="rId5">
            <a:alphaModFix amt="70000"/>
          </a:blip>
          <a:stretch>
            <a:fillRect/>
          </a:stretch>
        </p:blipFill>
        <p:spPr>
          <a:xfrm>
            <a:off x="4475076" y="2767014"/>
            <a:ext cx="1365365" cy="1097280"/>
          </a:xfrm>
          <a:prstGeom prst="rect">
            <a:avLst/>
          </a:prstGeom>
        </p:spPr>
      </p:pic>
      <p:pic>
        <p:nvPicPr>
          <p:cNvPr id="58" name="Picture 57">
            <a:extLst>
              <a:ext uri="{FF2B5EF4-FFF2-40B4-BE49-F238E27FC236}">
                <a16:creationId xmlns:a16="http://schemas.microsoft.com/office/drawing/2014/main" id="{A91924E2-9A4E-4B59-9937-9636D19FB54F}"/>
              </a:ext>
            </a:extLst>
          </p:cNvPr>
          <p:cNvPicPr>
            <a:picLocks noChangeAspect="1"/>
          </p:cNvPicPr>
          <p:nvPr userDrawn="1"/>
        </p:nvPicPr>
        <p:blipFill>
          <a:blip r:embed="rId6">
            <a:alphaModFix amt="70000"/>
          </a:blip>
          <a:stretch>
            <a:fillRect/>
          </a:stretch>
        </p:blipFill>
        <p:spPr>
          <a:xfrm>
            <a:off x="4475076" y="165468"/>
            <a:ext cx="1358389" cy="1097280"/>
          </a:xfrm>
          <a:prstGeom prst="rect">
            <a:avLst/>
          </a:prstGeom>
        </p:spPr>
      </p:pic>
      <p:sp>
        <p:nvSpPr>
          <p:cNvPr id="61" name="Rectangle: Rounded Corners 60">
            <a:extLst>
              <a:ext uri="{FF2B5EF4-FFF2-40B4-BE49-F238E27FC236}">
                <a16:creationId xmlns:a16="http://schemas.microsoft.com/office/drawing/2014/main" id="{32F2121C-9049-402C-9BB9-9C147829B739}"/>
              </a:ext>
            </a:extLst>
          </p:cNvPr>
          <p:cNvSpPr/>
          <p:nvPr userDrawn="1"/>
        </p:nvSpPr>
        <p:spPr>
          <a:xfrm>
            <a:off x="5928480" y="335280"/>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 typeface="Arial" charset="0"/>
              <a:buNone/>
              <a:tabLst/>
              <a:defRPr/>
            </a:pP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p>
        </p:txBody>
      </p:sp>
      <p:sp>
        <p:nvSpPr>
          <p:cNvPr id="63" name="Rectangle: Rounded Corners 62">
            <a:extLst>
              <a:ext uri="{FF2B5EF4-FFF2-40B4-BE49-F238E27FC236}">
                <a16:creationId xmlns:a16="http://schemas.microsoft.com/office/drawing/2014/main" id="{BE1AEE57-D759-4571-B909-69F55E30CBAE}"/>
              </a:ext>
            </a:extLst>
          </p:cNvPr>
          <p:cNvSpPr/>
          <p:nvPr userDrawn="1"/>
        </p:nvSpPr>
        <p:spPr>
          <a:xfrm>
            <a:off x="7489922" y="335280"/>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 typeface="Arial" charset="0"/>
              <a:buNone/>
              <a:tabLst/>
              <a:defRPr/>
            </a:pP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p>
        </p:txBody>
      </p:sp>
      <p:sp>
        <p:nvSpPr>
          <p:cNvPr id="65" name="Rectangle: Rounded Corners 64">
            <a:extLst>
              <a:ext uri="{FF2B5EF4-FFF2-40B4-BE49-F238E27FC236}">
                <a16:creationId xmlns:a16="http://schemas.microsoft.com/office/drawing/2014/main" id="{63DD57C0-2D95-45D7-8278-2B95A5D650E3}"/>
              </a:ext>
            </a:extLst>
          </p:cNvPr>
          <p:cNvSpPr/>
          <p:nvPr userDrawn="1"/>
        </p:nvSpPr>
        <p:spPr>
          <a:xfrm>
            <a:off x="9051364" y="335280"/>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 typeface="Arial" charset="0"/>
              <a:buNone/>
              <a:tabLst/>
              <a:defRPr/>
            </a:pPr>
            <a:r>
              <a:rPr kumimoji="0" lang="en-US" sz="9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p>
        </p:txBody>
      </p:sp>
      <p:sp>
        <p:nvSpPr>
          <p:cNvPr id="69" name="Rectangle: Rounded Corners 68">
            <a:extLst>
              <a:ext uri="{FF2B5EF4-FFF2-40B4-BE49-F238E27FC236}">
                <a16:creationId xmlns:a16="http://schemas.microsoft.com/office/drawing/2014/main" id="{E01B1736-7C43-4510-988C-2326F4A8F8BE}"/>
              </a:ext>
            </a:extLst>
          </p:cNvPr>
          <p:cNvSpPr/>
          <p:nvPr userDrawn="1"/>
        </p:nvSpPr>
        <p:spPr>
          <a:xfrm>
            <a:off x="5939476" y="4220699"/>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p>
        </p:txBody>
      </p:sp>
      <p:sp>
        <p:nvSpPr>
          <p:cNvPr id="71" name="Rectangle: Rounded Corners 70">
            <a:extLst>
              <a:ext uri="{FF2B5EF4-FFF2-40B4-BE49-F238E27FC236}">
                <a16:creationId xmlns:a16="http://schemas.microsoft.com/office/drawing/2014/main" id="{DAC05C3C-03B5-4FFD-A3EB-BDE117075009}"/>
              </a:ext>
            </a:extLst>
          </p:cNvPr>
          <p:cNvSpPr/>
          <p:nvPr userDrawn="1"/>
        </p:nvSpPr>
        <p:spPr>
          <a:xfrm>
            <a:off x="7500918" y="4220699"/>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endParaRPr lang="en-US" sz="1000" dirty="0"/>
          </a:p>
        </p:txBody>
      </p:sp>
      <p:sp>
        <p:nvSpPr>
          <p:cNvPr id="73" name="Rectangle: Rounded Corners 72">
            <a:extLst>
              <a:ext uri="{FF2B5EF4-FFF2-40B4-BE49-F238E27FC236}">
                <a16:creationId xmlns:a16="http://schemas.microsoft.com/office/drawing/2014/main" id="{D6583F06-B212-4937-90E9-156F27996FB7}"/>
              </a:ext>
            </a:extLst>
          </p:cNvPr>
          <p:cNvSpPr/>
          <p:nvPr userDrawn="1"/>
        </p:nvSpPr>
        <p:spPr>
          <a:xfrm>
            <a:off x="9062360" y="4220699"/>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p>
        </p:txBody>
      </p:sp>
      <p:sp>
        <p:nvSpPr>
          <p:cNvPr id="75" name="Rectangle: Rounded Corners 74">
            <a:extLst>
              <a:ext uri="{FF2B5EF4-FFF2-40B4-BE49-F238E27FC236}">
                <a16:creationId xmlns:a16="http://schemas.microsoft.com/office/drawing/2014/main" id="{D179C6DF-3952-49C5-954B-1F544A11DC69}"/>
              </a:ext>
            </a:extLst>
          </p:cNvPr>
          <p:cNvSpPr/>
          <p:nvPr userDrawn="1"/>
        </p:nvSpPr>
        <p:spPr>
          <a:xfrm>
            <a:off x="10623803" y="4220699"/>
            <a:ext cx="1358389" cy="79211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dirty="0">
                <a:ln>
                  <a:noFill/>
                </a:ln>
                <a:solidFill>
                  <a:prstClr val="black"/>
                </a:solidFill>
                <a:effectLst/>
                <a:uLnTx/>
                <a:uFillTx/>
                <a:latin typeface="+mn-lt"/>
                <a:ea typeface="Century Gothic" charset="0"/>
                <a:cs typeface="Century Gothic" charset="0"/>
              </a:rPr>
              <a:t>Example: a young girl might have a squeaky (“high”) voice, an older man might have a deep (“low”) voice</a:t>
            </a:r>
          </a:p>
        </p:txBody>
      </p:sp>
      <p:sp>
        <p:nvSpPr>
          <p:cNvPr id="77" name="Rectangle: Rounded Corners 76">
            <a:extLst>
              <a:ext uri="{FF2B5EF4-FFF2-40B4-BE49-F238E27FC236}">
                <a16:creationId xmlns:a16="http://schemas.microsoft.com/office/drawing/2014/main" id="{287D905F-1FB4-4227-9A91-DC06A5FDC186}"/>
              </a:ext>
            </a:extLst>
          </p:cNvPr>
          <p:cNvSpPr/>
          <p:nvPr userDrawn="1"/>
        </p:nvSpPr>
        <p:spPr>
          <a:xfrm>
            <a:off x="5948902" y="2948078"/>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endParaRPr lang="en-US" sz="1000" dirty="0"/>
          </a:p>
        </p:txBody>
      </p:sp>
      <p:sp>
        <p:nvSpPr>
          <p:cNvPr id="79" name="Rectangle: Rounded Corners 78">
            <a:extLst>
              <a:ext uri="{FF2B5EF4-FFF2-40B4-BE49-F238E27FC236}">
                <a16:creationId xmlns:a16="http://schemas.microsoft.com/office/drawing/2014/main" id="{D1DEF43C-0AA1-46DA-960C-BFBFCB72B615}"/>
              </a:ext>
            </a:extLst>
          </p:cNvPr>
          <p:cNvSpPr/>
          <p:nvPr userDrawn="1"/>
        </p:nvSpPr>
        <p:spPr>
          <a:xfrm>
            <a:off x="7510344" y="2948078"/>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p>
        </p:txBody>
      </p:sp>
      <p:sp>
        <p:nvSpPr>
          <p:cNvPr id="81" name="Rectangle: Rounded Corners 80">
            <a:extLst>
              <a:ext uri="{FF2B5EF4-FFF2-40B4-BE49-F238E27FC236}">
                <a16:creationId xmlns:a16="http://schemas.microsoft.com/office/drawing/2014/main" id="{6321D84A-7730-4E09-AC29-7EA86FF96A66}"/>
              </a:ext>
            </a:extLst>
          </p:cNvPr>
          <p:cNvSpPr/>
          <p:nvPr userDrawn="1"/>
        </p:nvSpPr>
        <p:spPr>
          <a:xfrm>
            <a:off x="9071786" y="2948078"/>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p>
        </p:txBody>
      </p:sp>
      <p:sp>
        <p:nvSpPr>
          <p:cNvPr id="83" name="Rectangle: Rounded Corners 82">
            <a:extLst>
              <a:ext uri="{FF2B5EF4-FFF2-40B4-BE49-F238E27FC236}">
                <a16:creationId xmlns:a16="http://schemas.microsoft.com/office/drawing/2014/main" id="{A7D2A5C8-374D-4830-8B3E-6CDE486ED517}"/>
              </a:ext>
            </a:extLst>
          </p:cNvPr>
          <p:cNvSpPr/>
          <p:nvPr userDrawn="1"/>
        </p:nvSpPr>
        <p:spPr>
          <a:xfrm>
            <a:off x="10633229" y="2948078"/>
            <a:ext cx="1358389" cy="79211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50Hz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50 vibrations per second</a:t>
            </a:r>
          </a:p>
        </p:txBody>
      </p:sp>
      <p:sp>
        <p:nvSpPr>
          <p:cNvPr id="85" name="Rectangle: Rounded Corners 84">
            <a:extLst>
              <a:ext uri="{FF2B5EF4-FFF2-40B4-BE49-F238E27FC236}">
                <a16:creationId xmlns:a16="http://schemas.microsoft.com/office/drawing/2014/main" id="{D1211120-3410-4CD9-AEDC-E39E16E06B43}"/>
              </a:ext>
            </a:extLst>
          </p:cNvPr>
          <p:cNvSpPr/>
          <p:nvPr userDrawn="1"/>
        </p:nvSpPr>
        <p:spPr>
          <a:xfrm>
            <a:off x="5939475" y="1637747"/>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p>
        </p:txBody>
      </p:sp>
      <p:sp>
        <p:nvSpPr>
          <p:cNvPr id="87" name="Rectangle: Rounded Corners 86">
            <a:extLst>
              <a:ext uri="{FF2B5EF4-FFF2-40B4-BE49-F238E27FC236}">
                <a16:creationId xmlns:a16="http://schemas.microsoft.com/office/drawing/2014/main" id="{C0E9D778-F628-4909-A4E5-1D796EBDDDC7}"/>
              </a:ext>
            </a:extLst>
          </p:cNvPr>
          <p:cNvSpPr/>
          <p:nvPr userDrawn="1"/>
        </p:nvSpPr>
        <p:spPr>
          <a:xfrm>
            <a:off x="7500917" y="1637747"/>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9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endParaRPr lang="en-US" sz="850" dirty="0"/>
          </a:p>
        </p:txBody>
      </p:sp>
      <p:sp>
        <p:nvSpPr>
          <p:cNvPr id="89" name="Rectangle: Rounded Corners 88">
            <a:extLst>
              <a:ext uri="{FF2B5EF4-FFF2-40B4-BE49-F238E27FC236}">
                <a16:creationId xmlns:a16="http://schemas.microsoft.com/office/drawing/2014/main" id="{D316F683-425E-4FAB-BE5B-5BD514549FBA}"/>
              </a:ext>
            </a:extLst>
          </p:cNvPr>
          <p:cNvSpPr/>
          <p:nvPr userDrawn="1"/>
        </p:nvSpPr>
        <p:spPr>
          <a:xfrm>
            <a:off x="9062359" y="1637747"/>
            <a:ext cx="1358389" cy="792119"/>
          </a:xfrm>
          <a:prstGeom prst="roundRect">
            <a:avLst/>
          </a:prstGeom>
          <a:solidFill>
            <a:srgbClr val="FFF2CC">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Description</a:t>
            </a:r>
          </a:p>
        </p:txBody>
      </p:sp>
      <p:sp>
        <p:nvSpPr>
          <p:cNvPr id="91" name="Rectangle: Rounded Corners 90">
            <a:extLst>
              <a:ext uri="{FF2B5EF4-FFF2-40B4-BE49-F238E27FC236}">
                <a16:creationId xmlns:a16="http://schemas.microsoft.com/office/drawing/2014/main" id="{C9D55505-621F-4832-882D-A489EFC84F0A}"/>
              </a:ext>
            </a:extLst>
          </p:cNvPr>
          <p:cNvSpPr/>
          <p:nvPr userDrawn="1"/>
        </p:nvSpPr>
        <p:spPr>
          <a:xfrm>
            <a:off x="10623802" y="1637747"/>
            <a:ext cx="1358389" cy="79211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Century Gothic" charset="0"/>
                <a:cs typeface="Century Gothic" charset="0"/>
              </a:rPr>
              <a:t>Maximum safe level is 85 dB</a:t>
            </a:r>
          </a:p>
        </p:txBody>
      </p:sp>
      <p:pic>
        <p:nvPicPr>
          <p:cNvPr id="119" name="Picture 118" descr="A picture containing drawing&#10;&#10;Description automatically generated">
            <a:extLst>
              <a:ext uri="{FF2B5EF4-FFF2-40B4-BE49-F238E27FC236}">
                <a16:creationId xmlns:a16="http://schemas.microsoft.com/office/drawing/2014/main" id="{86F6615F-D02C-4107-AD1F-EDC167B5938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556255" y="774255"/>
            <a:ext cx="614069" cy="612648"/>
          </a:xfrm>
          <a:prstGeom prst="rect">
            <a:avLst/>
          </a:prstGeom>
        </p:spPr>
      </p:pic>
    </p:spTree>
    <p:extLst>
      <p:ext uri="{BB962C8B-B14F-4D97-AF65-F5344CB8AC3E}">
        <p14:creationId xmlns:p14="http://schemas.microsoft.com/office/powerpoint/2010/main" val="8300182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Content Placeholder 2"/>
          <p:cNvSpPr txBox="1">
            <a:spLocks/>
          </p:cNvSpPr>
          <p:nvPr userDrawn="1"/>
        </p:nvSpPr>
        <p:spPr>
          <a:xfrm>
            <a:off x="4542260" y="578604"/>
            <a:ext cx="7443788" cy="4329191"/>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mj-lt"/>
              <a:buNone/>
              <a:tabLst/>
              <a:defRPr/>
            </a:pPr>
            <a:r>
              <a:rPr kumimoji="0" lang="en-US" sz="2000" b="0" i="0" u="none" strike="noStrike" kern="1200" cap="none" spc="0" normalizeH="0" baseline="0" noProof="0" dirty="0">
                <a:ln>
                  <a:noFill/>
                </a:ln>
                <a:solidFill>
                  <a:schemeClr val="tx1"/>
                </a:solidFill>
                <a:effectLst/>
                <a:uLnTx/>
                <a:uFillTx/>
                <a:latin typeface="+mn-lt"/>
                <a:ea typeface="Verdana" panose="020B0604030504040204" pitchFamily="34" charset="0"/>
              </a:rPr>
              <a:t>Write About How Light Waves Travel</a:t>
            </a:r>
          </a:p>
          <a:p>
            <a:pPr marL="457200" marR="0" lvl="0" indent="-4572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000" b="0" i="0" u="none" strike="noStrike" kern="1200" cap="none" spc="0" normalizeH="0" baseline="0" noProof="0" dirty="0">
                <a:ln>
                  <a:noFill/>
                </a:ln>
                <a:solidFill>
                  <a:schemeClr val="tx1"/>
                </a:solidFill>
                <a:effectLst/>
                <a:uLnTx/>
                <a:uFillTx/>
                <a:latin typeface="+mn-lt"/>
                <a:ea typeface="Verdana" panose="020B0604030504040204" pitchFamily="34" charset="0"/>
              </a:rPr>
              <a:t>Find a partner to discuss and write definitions for the following words:</a:t>
            </a:r>
            <a:br>
              <a:rPr kumimoji="0" lang="en-US" sz="2000" b="0" i="0" u="none" strike="noStrike" kern="1200" cap="none" spc="0" normalizeH="0" baseline="0" noProof="0" dirty="0">
                <a:ln>
                  <a:noFill/>
                </a:ln>
                <a:solidFill>
                  <a:schemeClr val="tx1"/>
                </a:solidFill>
                <a:effectLst/>
                <a:uLnTx/>
                <a:uFillTx/>
                <a:latin typeface="+mn-lt"/>
                <a:ea typeface="Verdana" panose="020B0604030504040204" pitchFamily="34" charset="0"/>
              </a:rPr>
            </a:br>
            <a:r>
              <a:rPr kumimoji="0" lang="en-US" sz="2000" b="0" i="0" u="none" strike="noStrike" kern="1200" cap="none" spc="0" normalizeH="0" baseline="0" noProof="0" dirty="0">
                <a:ln>
                  <a:noFill/>
                </a:ln>
                <a:solidFill>
                  <a:schemeClr val="tx1"/>
                </a:solidFill>
                <a:effectLst/>
                <a:uLnTx/>
                <a:uFillTx/>
                <a:latin typeface="+mn-lt"/>
                <a:ea typeface="Verdana" panose="020B0604030504040204" pitchFamily="34" charset="0"/>
              </a:rPr>
              <a:t>Reflected, Diffused, Refracted, Absorbed</a:t>
            </a:r>
          </a:p>
          <a:p>
            <a:pPr marL="457200" marR="0" lvl="0" indent="-4572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000" b="0" i="0" u="none" strike="noStrike" kern="1200" cap="none" spc="0" normalizeH="0" baseline="0" noProof="0" dirty="0">
                <a:ln>
                  <a:noFill/>
                </a:ln>
                <a:solidFill>
                  <a:schemeClr val="tx1"/>
                </a:solidFill>
                <a:effectLst/>
                <a:uLnTx/>
                <a:uFillTx/>
                <a:latin typeface="+mn-lt"/>
                <a:ea typeface="Verdana" panose="020B0604030504040204" pitchFamily="34" charset="0"/>
              </a:rPr>
              <a:t>See how many you got correct as we move into the next part of the lesson.</a:t>
            </a:r>
          </a:p>
          <a:p>
            <a:pPr marL="0" marR="0" lvl="0" indent="0" algn="l" defTabSz="914400" rtl="0" eaLnBrk="1" fontAlgn="auto" latinLnBrk="0" hangingPunct="1">
              <a:lnSpc>
                <a:spcPct val="90000"/>
              </a:lnSpc>
              <a:spcBef>
                <a:spcPts val="11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p:txBody>
      </p:sp>
      <p:pic>
        <p:nvPicPr>
          <p:cNvPr id="6" name="Picture 2" descr="C:\Users\Gayle\AppData\Local\Microsoft\Windows\INetCache\IE\43Y5AVP6\1407951412[1].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79177" y="3235298"/>
            <a:ext cx="3878755" cy="19081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6BC9ADC-C33A-496E-B455-CA8396FD60CB}"/>
              </a:ext>
            </a:extLst>
          </p:cNvPr>
          <p:cNvSpPr txBox="1"/>
          <p:nvPr userDrawn="1"/>
        </p:nvSpPr>
        <p:spPr>
          <a:xfrm>
            <a:off x="4337346" y="20807"/>
            <a:ext cx="7784173"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srgbClr val="11DDA3"/>
                </a:solidFill>
                <a:effectLst/>
                <a:uLnTx/>
                <a:uFillTx/>
                <a:latin typeface="Verdana" panose="020B0604030504040204" pitchFamily="34" charset="0"/>
                <a:ea typeface="+mn-ea"/>
                <a:cs typeface="+mn-cs"/>
              </a:rPr>
              <a:t>Visible Light </a:t>
            </a:r>
            <a:endParaRPr lang="en-US" dirty="0">
              <a:solidFill>
                <a:srgbClr val="11DDA3"/>
              </a:solidFill>
            </a:endParaRPr>
          </a:p>
        </p:txBody>
      </p:sp>
    </p:spTree>
    <p:extLst>
      <p:ext uri="{BB962C8B-B14F-4D97-AF65-F5344CB8AC3E}">
        <p14:creationId xmlns:p14="http://schemas.microsoft.com/office/powerpoint/2010/main" val="1940785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5" name="Content Placeholder 2"/>
          <p:cNvSpPr txBox="1">
            <a:spLocks/>
          </p:cNvSpPr>
          <p:nvPr userDrawn="1"/>
        </p:nvSpPr>
        <p:spPr>
          <a:xfrm>
            <a:off x="4490885" y="667138"/>
            <a:ext cx="7701115" cy="4620682"/>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210312" marR="0" lvl="0" indent="-210312" algn="l" defTabSz="914400" rtl="0" eaLnBrk="1" fontAlgn="auto" latinLnBrk="0" hangingPunct="1">
              <a:lnSpc>
                <a:spcPct val="100000"/>
              </a:lnSpc>
              <a:spcBef>
                <a:spcPts val="0"/>
              </a:spcBef>
              <a:spcAft>
                <a:spcPts val="600"/>
              </a:spcAft>
              <a:buClrTx/>
              <a:buSzTx/>
              <a:tabLst/>
              <a:defRPr/>
            </a:pPr>
            <a:r>
              <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rPr>
              <a:t>Look at the glass jar to the left.</a:t>
            </a:r>
          </a:p>
          <a:p>
            <a:pPr marL="438912" marR="0" lvl="1" indent="-210312" algn="l" defTabSz="914400" rtl="0" eaLnBrk="1" fontAlgn="auto" latinLnBrk="0" hangingPunct="1">
              <a:lnSpc>
                <a:spcPct val="100000"/>
              </a:lnSpc>
              <a:spcBef>
                <a:spcPts val="0"/>
              </a:spcBef>
              <a:spcAft>
                <a:spcPts val="600"/>
              </a:spcAft>
              <a:buClrTx/>
              <a:buSzTx/>
              <a:tabLst/>
              <a:defRPr/>
            </a:pPr>
            <a:r>
              <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rPr>
              <a:t>Write a description of what you see.</a:t>
            </a:r>
          </a:p>
          <a:p>
            <a:pPr marL="438912" marR="0" lvl="1"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438912" marR="0" lvl="1"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438912" marR="0" lvl="1"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210312" marR="0" lvl="0" indent="-210312" algn="l" defTabSz="914400" rtl="0" eaLnBrk="1" fontAlgn="auto" latinLnBrk="0" hangingPunct="1">
              <a:lnSpc>
                <a:spcPct val="100000"/>
              </a:lnSpc>
              <a:spcBef>
                <a:spcPts val="0"/>
              </a:spcBef>
              <a:spcAft>
                <a:spcPts val="600"/>
              </a:spcAft>
              <a:buClrTx/>
              <a:buSzTx/>
              <a:tabLst/>
              <a:defRPr/>
            </a:pPr>
            <a:r>
              <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rPr>
              <a:t>Now your teacher is going to show you some magic.</a:t>
            </a:r>
          </a:p>
          <a:p>
            <a:pPr marL="438912" marR="0" lvl="1" indent="-210312" algn="l" defTabSz="914400" rtl="0" eaLnBrk="1" fontAlgn="auto" latinLnBrk="0" hangingPunct="1">
              <a:lnSpc>
                <a:spcPct val="100000"/>
              </a:lnSpc>
              <a:spcBef>
                <a:spcPts val="0"/>
              </a:spcBef>
              <a:spcAft>
                <a:spcPts val="600"/>
              </a:spcAft>
              <a:buClrTx/>
              <a:buSzTx/>
              <a:tabLst/>
              <a:defRPr/>
            </a:pPr>
            <a:r>
              <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rPr>
              <a:t>Move to the next slide to check it out.</a:t>
            </a:r>
          </a:p>
          <a:p>
            <a:pPr marL="438912" marR="0" lvl="1"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438912" marR="0" lvl="1"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438912" marR="0" lvl="1"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0" marR="0" lvl="0" indent="0" algn="l" defTabSz="914400" rtl="0" eaLnBrk="1" fontAlgn="auto" latinLnBrk="0" hangingPunct="1">
              <a:lnSpc>
                <a:spcPct val="90000"/>
              </a:lnSpc>
              <a:spcBef>
                <a:spcPts val="1100"/>
              </a:spcBef>
              <a:spcAft>
                <a:spcPts val="0"/>
              </a:spcAft>
              <a:buClrTx/>
              <a:buSzTx/>
              <a:buFont typeface="+mj-lt"/>
              <a:buNone/>
              <a:tabLst/>
              <a:defRPr/>
            </a:pPr>
            <a:endParaRPr kumimoji="0" lang="en-US" sz="3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p:txBody>
      </p:sp>
      <p:sp>
        <p:nvSpPr>
          <p:cNvPr id="2" name="Rectangle 1">
            <a:extLst>
              <a:ext uri="{FF2B5EF4-FFF2-40B4-BE49-F238E27FC236}">
                <a16:creationId xmlns:a16="http://schemas.microsoft.com/office/drawing/2014/main" id="{838C5322-1F43-4E39-B7B5-E5BE9A4A7AF0}"/>
              </a:ext>
            </a:extLst>
          </p:cNvPr>
          <p:cNvSpPr/>
          <p:nvPr userDrawn="1"/>
        </p:nvSpPr>
        <p:spPr>
          <a:xfrm>
            <a:off x="0" y="746093"/>
            <a:ext cx="4284406" cy="10002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 typeface="+mj-lt"/>
              <a:buNone/>
              <a:tabLst/>
              <a:defRPr/>
            </a:pPr>
            <a:r>
              <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rPr>
              <a:t>“Magic Show” </a:t>
            </a:r>
          </a:p>
          <a:p>
            <a:pPr marL="0" marR="0" lvl="0" indent="0" algn="ctr" defTabSz="914400" rtl="0" eaLnBrk="1" fontAlgn="auto" latinLnBrk="0" hangingPunct="1">
              <a:lnSpc>
                <a:spcPct val="100000"/>
              </a:lnSpc>
              <a:spcBef>
                <a:spcPts val="0"/>
              </a:spcBef>
              <a:spcAft>
                <a:spcPts val="600"/>
              </a:spcAft>
              <a:buClrTx/>
              <a:buSzTx/>
              <a:buFont typeface="+mj-lt"/>
              <a:buNone/>
              <a:tabLst/>
              <a:defRPr/>
            </a:pPr>
            <a:r>
              <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rPr>
              <a:t>Write About It</a:t>
            </a:r>
            <a:br>
              <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rPr>
            </a:br>
            <a:endPar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endParaRPr>
          </a:p>
        </p:txBody>
      </p:sp>
      <p:pic>
        <p:nvPicPr>
          <p:cNvPr id="4" name="Picture 3" descr="A picture containing building, side, mounted, sitting&#10;&#10;Description automatically generated">
            <a:extLst>
              <a:ext uri="{FF2B5EF4-FFF2-40B4-BE49-F238E27FC236}">
                <a16:creationId xmlns:a16="http://schemas.microsoft.com/office/drawing/2014/main" id="{283277FC-DC39-4FA3-9ED0-945C28185FE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rot="5400000">
            <a:off x="402768" y="1821533"/>
            <a:ext cx="3478870" cy="2926080"/>
          </a:xfrm>
          <a:prstGeom prst="rect">
            <a:avLst/>
          </a:prstGeom>
        </p:spPr>
      </p:pic>
      <p:sp>
        <p:nvSpPr>
          <p:cNvPr id="3" name="TextBox 2">
            <a:extLst>
              <a:ext uri="{FF2B5EF4-FFF2-40B4-BE49-F238E27FC236}">
                <a16:creationId xmlns:a16="http://schemas.microsoft.com/office/drawing/2014/main" id="{5D9F7B53-EECF-4BFA-9A0D-B384C35D39B2}"/>
              </a:ext>
            </a:extLst>
          </p:cNvPr>
          <p:cNvSpPr txBox="1"/>
          <p:nvPr userDrawn="1"/>
        </p:nvSpPr>
        <p:spPr>
          <a:xfrm>
            <a:off x="4337346" y="20807"/>
            <a:ext cx="7784173"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srgbClr val="11DDA3"/>
                </a:solidFill>
                <a:effectLst/>
                <a:uLnTx/>
                <a:uFillTx/>
                <a:latin typeface="Verdana" panose="020B0604030504040204" pitchFamily="34" charset="0"/>
                <a:ea typeface="+mn-ea"/>
                <a:cs typeface="+mn-cs"/>
              </a:rPr>
              <a:t>Visible Light </a:t>
            </a:r>
            <a:endParaRPr lang="en-US" dirty="0">
              <a:solidFill>
                <a:srgbClr val="11DDA3"/>
              </a:solidFill>
            </a:endParaRPr>
          </a:p>
        </p:txBody>
      </p:sp>
    </p:spTree>
    <p:extLst>
      <p:ext uri="{BB962C8B-B14F-4D97-AF65-F5344CB8AC3E}">
        <p14:creationId xmlns:p14="http://schemas.microsoft.com/office/powerpoint/2010/main" val="42836163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Content Placeholder 2"/>
          <p:cNvSpPr txBox="1">
            <a:spLocks/>
          </p:cNvSpPr>
          <p:nvPr userDrawn="1"/>
        </p:nvSpPr>
        <p:spPr>
          <a:xfrm>
            <a:off x="4490884" y="279931"/>
            <a:ext cx="7701115" cy="4620682"/>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entury Gothic" charset="0"/>
                <a:ea typeface="Century Gothic" charset="0"/>
                <a:cs typeface="Century Gothic"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entury Gothic" charset="0"/>
                <a:ea typeface="Century Gothic" charset="0"/>
                <a:cs typeface="Century Gothic"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entury Gothic" charset="0"/>
                <a:ea typeface="Century Gothic" charset="0"/>
                <a:cs typeface="Century Gothic"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210312" marR="0" lvl="0" indent="-210312" algn="l" defTabSz="914400" rtl="0" eaLnBrk="1" fontAlgn="auto" latinLnBrk="0" hangingPunct="1">
              <a:lnSpc>
                <a:spcPct val="100000"/>
              </a:lnSpc>
              <a:spcBef>
                <a:spcPts val="0"/>
              </a:spcBef>
              <a:spcAft>
                <a:spcPts val="600"/>
              </a:spcAft>
              <a:buClrTx/>
              <a:buSzTx/>
              <a:tabLst/>
              <a:defRPr/>
            </a:pPr>
            <a:r>
              <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rPr>
              <a:t>Watch the video to the left.  Hover over the image to show the controls and press play      .</a:t>
            </a:r>
          </a:p>
          <a:p>
            <a:pPr marL="210312" marR="0" lvl="0" indent="-210312" algn="l" defTabSz="914400" rtl="0" eaLnBrk="1" fontAlgn="auto" latinLnBrk="0" hangingPunct="1">
              <a:lnSpc>
                <a:spcPct val="100000"/>
              </a:lnSpc>
              <a:spcBef>
                <a:spcPts val="0"/>
              </a:spcBef>
              <a:spcAft>
                <a:spcPts val="600"/>
              </a:spcAft>
              <a:buClrTx/>
              <a:buSzTx/>
              <a:tabLst/>
              <a:defRPr/>
            </a:pPr>
            <a:r>
              <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rPr>
              <a:t>Now that you’ve seen the magic, describe what you saw.  </a:t>
            </a:r>
          </a:p>
          <a:p>
            <a:pPr marL="438912" marR="0" lvl="1"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438912" marR="0" lvl="1"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438912" marR="0" lvl="1"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210312" marR="0" lvl="0" indent="-210312" algn="l" defTabSz="914400" rtl="0" eaLnBrk="1" fontAlgn="auto" latinLnBrk="0" hangingPunct="1">
              <a:lnSpc>
                <a:spcPct val="100000"/>
              </a:lnSpc>
              <a:spcBef>
                <a:spcPts val="0"/>
              </a:spcBef>
              <a:spcAft>
                <a:spcPts val="600"/>
              </a:spcAft>
              <a:buClrTx/>
              <a:buSzTx/>
              <a:tabLst/>
              <a:defRPr/>
            </a:pPr>
            <a:r>
              <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rPr>
              <a:t>Try to explain the science behind what you saw.</a:t>
            </a:r>
          </a:p>
          <a:p>
            <a:pPr marL="210312" marR="0" lvl="0"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210312" marR="0" lvl="0"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210312" marR="0" lvl="0"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210312" marR="0" lvl="0"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210312" marR="0" lvl="0"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210312" marR="0" lvl="0" indent="-210312" algn="l" defTabSz="914400" rtl="0" eaLnBrk="1" fontAlgn="auto" latinLnBrk="0" hangingPunct="1">
              <a:lnSpc>
                <a:spcPct val="100000"/>
              </a:lnSpc>
              <a:spcBef>
                <a:spcPts val="0"/>
              </a:spcBef>
              <a:spcAft>
                <a:spcPts val="600"/>
              </a:spcAft>
              <a:buClrTx/>
              <a:buSzTx/>
              <a:tabLst/>
              <a:defRPr/>
            </a:pPr>
            <a:endPar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endParaRPr>
          </a:p>
          <a:p>
            <a:pPr marL="210312" marR="0" lvl="0" indent="-210312" algn="l" defTabSz="914400" rtl="0" eaLnBrk="1" fontAlgn="auto" latinLnBrk="0" hangingPunct="1">
              <a:lnSpc>
                <a:spcPct val="100000"/>
              </a:lnSpc>
              <a:spcBef>
                <a:spcPts val="0"/>
              </a:spcBef>
              <a:spcAft>
                <a:spcPts val="600"/>
              </a:spcAft>
              <a:buClrTx/>
              <a:buSzTx/>
              <a:tabLst/>
              <a:defRPr/>
            </a:pPr>
            <a:r>
              <a:rPr kumimoji="0" lang="en-US" sz="1800" b="0" i="0" u="none" strike="noStrike" kern="1200" cap="none" spc="0" normalizeH="0" baseline="0" noProof="0" dirty="0">
                <a:ln>
                  <a:noFill/>
                </a:ln>
                <a:solidFill>
                  <a:schemeClr val="tx1"/>
                </a:solidFill>
                <a:effectLst/>
                <a:uLnTx/>
                <a:uFillTx/>
                <a:latin typeface="+mn-lt"/>
                <a:ea typeface="Verdana" panose="020B0604030504040204" pitchFamily="34" charset="0"/>
              </a:rPr>
              <a:t>If you need a reminder of what happened in the video, check out the next slide for still photos from the video.</a:t>
            </a:r>
          </a:p>
          <a:p>
            <a:pPr marL="0" marR="0" lvl="0" indent="0" algn="l" defTabSz="914400" rtl="0" eaLnBrk="1" fontAlgn="auto" latinLnBrk="0" hangingPunct="1">
              <a:lnSpc>
                <a:spcPct val="90000"/>
              </a:lnSpc>
              <a:spcBef>
                <a:spcPts val="1100"/>
              </a:spcBef>
              <a:spcAft>
                <a:spcPts val="0"/>
              </a:spcAft>
              <a:buClrTx/>
              <a:buSzTx/>
              <a:buFont typeface="+mj-lt"/>
              <a:buNone/>
              <a:tabLst/>
              <a:defRPr/>
            </a:pPr>
            <a:endParaRPr kumimoji="0" lang="en-US" sz="3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p:txBody>
      </p:sp>
      <p:sp>
        <p:nvSpPr>
          <p:cNvPr id="2" name="Rectangle 1">
            <a:extLst>
              <a:ext uri="{FF2B5EF4-FFF2-40B4-BE49-F238E27FC236}">
                <a16:creationId xmlns:a16="http://schemas.microsoft.com/office/drawing/2014/main" id="{838C5322-1F43-4E39-B7B5-E5BE9A4A7AF0}"/>
              </a:ext>
            </a:extLst>
          </p:cNvPr>
          <p:cNvSpPr/>
          <p:nvPr userDrawn="1"/>
        </p:nvSpPr>
        <p:spPr>
          <a:xfrm>
            <a:off x="0" y="746093"/>
            <a:ext cx="4284406" cy="10002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 typeface="+mj-lt"/>
              <a:buNone/>
              <a:tabLst/>
              <a:defRPr/>
            </a:pPr>
            <a:r>
              <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rPr>
              <a:t>“Magic Show” </a:t>
            </a:r>
          </a:p>
          <a:p>
            <a:pPr marL="0" marR="0" lvl="0" indent="0" algn="ctr" defTabSz="914400" rtl="0" eaLnBrk="1" fontAlgn="auto" latinLnBrk="0" hangingPunct="1">
              <a:lnSpc>
                <a:spcPct val="100000"/>
              </a:lnSpc>
              <a:spcBef>
                <a:spcPts val="0"/>
              </a:spcBef>
              <a:spcAft>
                <a:spcPts val="600"/>
              </a:spcAft>
              <a:buClrTx/>
              <a:buSzTx/>
              <a:buFont typeface="+mj-lt"/>
              <a:buNone/>
              <a:tabLst/>
              <a:defRPr/>
            </a:pPr>
            <a:r>
              <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rPr>
              <a:t>Write About It</a:t>
            </a:r>
            <a:br>
              <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rPr>
            </a:br>
            <a:endPar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endParaRPr>
          </a:p>
        </p:txBody>
      </p:sp>
      <p:pic>
        <p:nvPicPr>
          <p:cNvPr id="3" name="Picture 2">
            <a:extLst>
              <a:ext uri="{FF2B5EF4-FFF2-40B4-BE49-F238E27FC236}">
                <a16:creationId xmlns:a16="http://schemas.microsoft.com/office/drawing/2014/main" id="{3875C561-0193-473F-BA27-40EF34D0561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551174" y="571039"/>
            <a:ext cx="358878" cy="348551"/>
          </a:xfrm>
          <a:prstGeom prst="rect">
            <a:avLst/>
          </a:prstGeom>
        </p:spPr>
      </p:pic>
    </p:spTree>
    <p:extLst>
      <p:ext uri="{BB962C8B-B14F-4D97-AF65-F5344CB8AC3E}">
        <p14:creationId xmlns:p14="http://schemas.microsoft.com/office/powerpoint/2010/main" val="11760030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8C5322-1F43-4E39-B7B5-E5BE9A4A7AF0}"/>
              </a:ext>
            </a:extLst>
          </p:cNvPr>
          <p:cNvSpPr/>
          <p:nvPr userDrawn="1"/>
        </p:nvSpPr>
        <p:spPr>
          <a:xfrm>
            <a:off x="0" y="746093"/>
            <a:ext cx="4284406" cy="10002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 typeface="+mj-lt"/>
              <a:buNone/>
              <a:tabLst/>
              <a:defRPr/>
            </a:pPr>
            <a:r>
              <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rPr>
              <a:t>“Magic Show” </a:t>
            </a:r>
          </a:p>
          <a:p>
            <a:pPr marL="0" marR="0" lvl="0" indent="0" algn="ctr" defTabSz="914400" rtl="0" eaLnBrk="1" fontAlgn="auto" latinLnBrk="0" hangingPunct="1">
              <a:lnSpc>
                <a:spcPct val="100000"/>
              </a:lnSpc>
              <a:spcBef>
                <a:spcPts val="0"/>
              </a:spcBef>
              <a:spcAft>
                <a:spcPts val="600"/>
              </a:spcAft>
              <a:buClrTx/>
              <a:buSzTx/>
              <a:buFont typeface="+mj-lt"/>
              <a:buNone/>
              <a:tabLst/>
              <a:defRPr/>
            </a:pPr>
            <a:r>
              <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rPr>
              <a:t>Write About It</a:t>
            </a:r>
            <a:br>
              <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rPr>
            </a:br>
            <a:endParaRPr kumimoji="0" lang="en-US" sz="1800" b="0" i="0" u="none" strike="noStrike" kern="1200" cap="none" spc="0" normalizeH="0" baseline="0" noProof="0" dirty="0">
              <a:ln>
                <a:noFill/>
              </a:ln>
              <a:solidFill>
                <a:schemeClr val="tx2">
                  <a:lumMod val="75000"/>
                </a:schemeClr>
              </a:solidFill>
              <a:effectLst/>
              <a:uLnTx/>
              <a:uFillTx/>
              <a:latin typeface="+mn-lt"/>
              <a:ea typeface="Verdana" panose="020B0604030504040204" pitchFamily="34" charset="0"/>
            </a:endParaRPr>
          </a:p>
        </p:txBody>
      </p:sp>
      <p:sp>
        <p:nvSpPr>
          <p:cNvPr id="3" name="TextBox 2">
            <a:extLst>
              <a:ext uri="{FF2B5EF4-FFF2-40B4-BE49-F238E27FC236}">
                <a16:creationId xmlns:a16="http://schemas.microsoft.com/office/drawing/2014/main" id="{7278BB3A-3103-463C-9878-676EE5257FE7}"/>
              </a:ext>
            </a:extLst>
          </p:cNvPr>
          <p:cNvSpPr txBox="1"/>
          <p:nvPr userDrawn="1"/>
        </p:nvSpPr>
        <p:spPr>
          <a:xfrm>
            <a:off x="9261" y="1852973"/>
            <a:ext cx="4275145" cy="923330"/>
          </a:xfrm>
          <a:prstGeom prst="rect">
            <a:avLst/>
          </a:prstGeom>
          <a:noFill/>
        </p:spPr>
        <p:txBody>
          <a:bodyPr wrap="square" rtlCol="0">
            <a:spAutoFit/>
          </a:bodyPr>
          <a:lstStyle/>
          <a:p>
            <a:pPr algn="ctr"/>
            <a:r>
              <a:rPr lang="en-US" dirty="0">
                <a:solidFill>
                  <a:schemeClr val="tx2">
                    <a:lumMod val="75000"/>
                  </a:schemeClr>
                </a:solidFill>
              </a:rPr>
              <a:t>Here are some still photos of the “magic” to help with your explanation.</a:t>
            </a:r>
          </a:p>
        </p:txBody>
      </p:sp>
      <p:pic>
        <p:nvPicPr>
          <p:cNvPr id="8" name="Picture 7" descr="A picture containing building, side, mounted, sitting&#10;&#10;Description automatically generated">
            <a:extLst>
              <a:ext uri="{FF2B5EF4-FFF2-40B4-BE49-F238E27FC236}">
                <a16:creationId xmlns:a16="http://schemas.microsoft.com/office/drawing/2014/main" id="{92FEAAEA-438D-41CD-83FC-49806351EB0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rot="5400000">
            <a:off x="4355275" y="1285962"/>
            <a:ext cx="2078588" cy="1750281"/>
          </a:xfrm>
          <a:prstGeom prst="rect">
            <a:avLst/>
          </a:prstGeom>
        </p:spPr>
      </p:pic>
      <p:pic>
        <p:nvPicPr>
          <p:cNvPr id="10" name="Picture 9" descr="A picture containing building, person, brown, board&#10;&#10;Description automatically generated">
            <a:extLst>
              <a:ext uri="{FF2B5EF4-FFF2-40B4-BE49-F238E27FC236}">
                <a16:creationId xmlns:a16="http://schemas.microsoft.com/office/drawing/2014/main" id="{89B64451-DD34-4CF7-800E-7AF58271D4CF}"/>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rot="5400000">
            <a:off x="6276018" y="2731306"/>
            <a:ext cx="2078593" cy="1750284"/>
          </a:xfrm>
          <a:prstGeom prst="rect">
            <a:avLst/>
          </a:prstGeom>
        </p:spPr>
      </p:pic>
      <p:pic>
        <p:nvPicPr>
          <p:cNvPr id="12" name="Picture 11" descr="A picture containing building, indoor, counter, pair&#10;&#10;Description automatically generated">
            <a:extLst>
              <a:ext uri="{FF2B5EF4-FFF2-40B4-BE49-F238E27FC236}">
                <a16:creationId xmlns:a16="http://schemas.microsoft.com/office/drawing/2014/main" id="{087B4FF7-5FCC-443A-AE30-63D53051A29F}"/>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rot="5400000">
            <a:off x="8196766" y="1285963"/>
            <a:ext cx="2078593" cy="1750284"/>
          </a:xfrm>
          <a:prstGeom prst="rect">
            <a:avLst/>
          </a:prstGeom>
        </p:spPr>
      </p:pic>
      <p:pic>
        <p:nvPicPr>
          <p:cNvPr id="14" name="Picture 13" descr="A picture containing building, sitting, side, board&#10;&#10;Description automatically generated">
            <a:extLst>
              <a:ext uri="{FF2B5EF4-FFF2-40B4-BE49-F238E27FC236}">
                <a16:creationId xmlns:a16="http://schemas.microsoft.com/office/drawing/2014/main" id="{DADDC68E-1AFF-4237-A0EB-A6B546A74171}"/>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l="-3"/>
          <a:stretch/>
        </p:blipFill>
        <p:spPr>
          <a:xfrm rot="5400000">
            <a:off x="10117515" y="2731306"/>
            <a:ext cx="2078593" cy="1750284"/>
          </a:xfrm>
          <a:prstGeom prst="rect">
            <a:avLst/>
          </a:prstGeom>
        </p:spPr>
      </p:pic>
      <p:pic>
        <p:nvPicPr>
          <p:cNvPr id="16" name="Picture 15" descr="A picture containing indoor, ware, building, sitting&#10;&#10;Description automatically generated">
            <a:extLst>
              <a:ext uri="{FF2B5EF4-FFF2-40B4-BE49-F238E27FC236}">
                <a16:creationId xmlns:a16="http://schemas.microsoft.com/office/drawing/2014/main" id="{F1D086FF-4CD6-4EC4-97C7-FBC6363A929C}"/>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rot="5400000">
            <a:off x="1102908" y="3014403"/>
            <a:ext cx="2078588" cy="1750281"/>
          </a:xfrm>
          <a:prstGeom prst="rect">
            <a:avLst/>
          </a:prstGeom>
        </p:spPr>
      </p:pic>
      <p:sp>
        <p:nvSpPr>
          <p:cNvPr id="4" name="TextBox 3">
            <a:extLst>
              <a:ext uri="{FF2B5EF4-FFF2-40B4-BE49-F238E27FC236}">
                <a16:creationId xmlns:a16="http://schemas.microsoft.com/office/drawing/2014/main" id="{FC75C17A-31BF-4F28-AC38-F790A443B2BA}"/>
              </a:ext>
            </a:extLst>
          </p:cNvPr>
          <p:cNvSpPr txBox="1"/>
          <p:nvPr userDrawn="1"/>
        </p:nvSpPr>
        <p:spPr>
          <a:xfrm>
            <a:off x="4337346" y="20807"/>
            <a:ext cx="7784173"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srgbClr val="11DDA3"/>
                </a:solidFill>
                <a:effectLst/>
                <a:uLnTx/>
                <a:uFillTx/>
                <a:latin typeface="Verdana" panose="020B0604030504040204" pitchFamily="34" charset="0"/>
                <a:ea typeface="+mn-ea"/>
                <a:cs typeface="+mn-cs"/>
              </a:rPr>
              <a:t>Visible Light </a:t>
            </a:r>
            <a:endParaRPr lang="en-US" dirty="0">
              <a:solidFill>
                <a:srgbClr val="11DDA3"/>
              </a:solidFill>
            </a:endParaRPr>
          </a:p>
        </p:txBody>
      </p:sp>
    </p:spTree>
    <p:extLst>
      <p:ext uri="{BB962C8B-B14F-4D97-AF65-F5344CB8AC3E}">
        <p14:creationId xmlns:p14="http://schemas.microsoft.com/office/powerpoint/2010/main" val="35394785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ast Look Layout">
    <p:bg>
      <p:bgPr>
        <a:gradFill flip="none" rotWithShape="1">
          <a:gsLst>
            <a:gs pos="73000">
              <a:srgbClr val="D7B1D7"/>
            </a:gs>
            <a:gs pos="49000">
              <a:srgbClr val="C5D3ED"/>
            </a:gs>
            <a:gs pos="24000">
              <a:srgbClr val="B5D8A0"/>
            </a:gs>
            <a:gs pos="0">
              <a:srgbClr val="FFE9AB"/>
            </a:gs>
            <a:gs pos="100000">
              <a:srgbClr val="FFB3B3"/>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4830DA3-2DB8-4EE7-8101-8F723C6FF95E}"/>
              </a:ext>
            </a:extLst>
          </p:cNvPr>
          <p:cNvSpPr txBox="1"/>
          <p:nvPr userDrawn="1"/>
        </p:nvSpPr>
        <p:spPr>
          <a:xfrm>
            <a:off x="0" y="695816"/>
            <a:ext cx="3375498" cy="584775"/>
          </a:xfrm>
          <a:prstGeom prst="rect">
            <a:avLst/>
          </a:prstGeom>
          <a:noFill/>
        </p:spPr>
        <p:txBody>
          <a:bodyPr wrap="square" rtlCol="0">
            <a:spAutoFit/>
          </a:bodyPr>
          <a:lstStyle/>
          <a:p>
            <a:pPr algn="ctr"/>
            <a:r>
              <a:rPr lang="en-US" sz="1600" dirty="0">
                <a:solidFill>
                  <a:schemeClr val="tx1"/>
                </a:solidFill>
                <a:latin typeface="Verdana" panose="020B0604030504040204" pitchFamily="34" charset="0"/>
                <a:ea typeface="Verdana" panose="020B0604030504040204" pitchFamily="34" charset="0"/>
              </a:rPr>
              <a:t>Click on and drag each card to its correct location.</a:t>
            </a:r>
          </a:p>
        </p:txBody>
      </p:sp>
      <p:pic>
        <p:nvPicPr>
          <p:cNvPr id="4" name="Picture 3">
            <a:extLst>
              <a:ext uri="{FF2B5EF4-FFF2-40B4-BE49-F238E27FC236}">
                <a16:creationId xmlns:a16="http://schemas.microsoft.com/office/drawing/2014/main" id="{1B607A79-B984-4758-94D4-1786D1FED8B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12805" y="770798"/>
            <a:ext cx="641565" cy="640080"/>
          </a:xfrm>
          <a:prstGeom prst="rect">
            <a:avLst/>
          </a:prstGeom>
        </p:spPr>
      </p:pic>
      <p:pic>
        <p:nvPicPr>
          <p:cNvPr id="9" name="Picture 8">
            <a:extLst>
              <a:ext uri="{FF2B5EF4-FFF2-40B4-BE49-F238E27FC236}">
                <a16:creationId xmlns:a16="http://schemas.microsoft.com/office/drawing/2014/main" id="{2EE35374-1B37-45E9-B127-34DF5C38237F}"/>
              </a:ext>
            </a:extLst>
          </p:cNvPr>
          <p:cNvPicPr>
            <a:picLocks noChangeAspect="1"/>
          </p:cNvPicPr>
          <p:nvPr userDrawn="1"/>
        </p:nvPicPr>
        <p:blipFill>
          <a:blip r:embed="rId3"/>
          <a:stretch>
            <a:fillRect/>
          </a:stretch>
        </p:blipFill>
        <p:spPr>
          <a:xfrm>
            <a:off x="4938004" y="717314"/>
            <a:ext cx="7151228" cy="4755292"/>
          </a:xfrm>
          <a:prstGeom prst="rect">
            <a:avLst/>
          </a:prstGeom>
        </p:spPr>
      </p:pic>
    </p:spTree>
    <p:extLst>
      <p:ext uri="{BB962C8B-B14F-4D97-AF65-F5344CB8AC3E}">
        <p14:creationId xmlns:p14="http://schemas.microsoft.com/office/powerpoint/2010/main" val="3871614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8.png"/><Relationship Id="rId5" Type="http://schemas.openxmlformats.org/officeDocument/2006/relationships/theme" Target="../theme/theme4.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5.xml"/><Relationship Id="rId1"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4" Type="http://schemas.openxmlformats.org/officeDocument/2006/relationships/image" Target="../media/image8.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7.xml"/><Relationship Id="rId1" Type="http://schemas.openxmlformats.org/officeDocument/2006/relationships/slideLayout" Target="../slideLayouts/slideLayout32.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8.xml"/><Relationship Id="rId1" Type="http://schemas.openxmlformats.org/officeDocument/2006/relationships/slideLayout" Target="../slideLayouts/slideLayout33.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8.png"/><Relationship Id="rId5" Type="http://schemas.openxmlformats.org/officeDocument/2006/relationships/theme" Target="../theme/theme9.xml"/><Relationship Id="rId4" Type="http://schemas.openxmlformats.org/officeDocument/2006/relationships/slideLayout" Target="../slideLayouts/slideLayout37.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10.xml"/><Relationship Id="rId1" Type="http://schemas.openxmlformats.org/officeDocument/2006/relationships/slideLayout" Target="../slideLayouts/slideLayout3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5" Type="http://schemas.openxmlformats.org/officeDocument/2006/relationships/image" Target="../media/image40.png"/><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12.xml"/><Relationship Id="rId1" Type="http://schemas.openxmlformats.org/officeDocument/2006/relationships/slideLayout" Target="../slideLayouts/slideLayout42.xml"/></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5.xml"/><Relationship Id="rId7" Type="http://schemas.openxmlformats.org/officeDocument/2006/relationships/theme" Target="../theme/theme13.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50.xml"/><Relationship Id="rId1" Type="http://schemas.openxmlformats.org/officeDocument/2006/relationships/slideLayout" Target="../slideLayouts/slideLayout49.xml"/><Relationship Id="rId4" Type="http://schemas.openxmlformats.org/officeDocument/2006/relationships/image" Target="../media/image12.png"/></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5" Type="http://schemas.openxmlformats.org/officeDocument/2006/relationships/image" Target="../media/image55.jpeg"/><Relationship Id="rId4" Type="http://schemas.openxmlformats.org/officeDocument/2006/relationships/image" Target="../media/image8.png"/></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5" Type="http://schemas.openxmlformats.org/officeDocument/2006/relationships/image" Target="../media/image8.png"/><Relationship Id="rId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17.xml"/><Relationship Id="rId1" Type="http://schemas.openxmlformats.org/officeDocument/2006/relationships/slideLayout" Target="../slideLayouts/slideLayout56.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59.xml"/><Relationship Id="rId2" Type="http://schemas.openxmlformats.org/officeDocument/2006/relationships/slideLayout" Target="../slideLayouts/slideLayout58.xml"/><Relationship Id="rId1" Type="http://schemas.openxmlformats.org/officeDocument/2006/relationships/slideLayout" Target="../slideLayouts/slideLayout57.xml"/><Relationship Id="rId5" Type="http://schemas.openxmlformats.org/officeDocument/2006/relationships/image" Target="../media/image40.png"/><Relationship Id="rId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19.xml"/><Relationship Id="rId1" Type="http://schemas.openxmlformats.org/officeDocument/2006/relationships/slideLayout" Target="../slideLayouts/slideLayout60.xml"/></Relationships>
</file>

<file path=ppt/slideMasters/_rels/slideMaster20.xml.rels><?xml version="1.0" encoding="UTF-8" standalone="yes"?>
<Relationships xmlns="http://schemas.openxmlformats.org/package/2006/relationships"><Relationship Id="rId3" Type="http://schemas.openxmlformats.org/officeDocument/2006/relationships/theme" Target="../theme/theme20.xml"/><Relationship Id="rId2" Type="http://schemas.openxmlformats.org/officeDocument/2006/relationships/slideLayout" Target="../slideLayouts/slideLayout62.xml"/><Relationship Id="rId1" Type="http://schemas.openxmlformats.org/officeDocument/2006/relationships/slideLayout" Target="../slideLayouts/slideLayout61.xml"/><Relationship Id="rId4" Type="http://schemas.openxmlformats.org/officeDocument/2006/relationships/image" Target="../media/image40.png"/></Relationships>
</file>

<file path=ppt/slideMasters/_rels/slideMaster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21.xml"/><Relationship Id="rId1" Type="http://schemas.openxmlformats.org/officeDocument/2006/relationships/slideLayout" Target="../slideLayouts/slideLayout63.xml"/></Relationships>
</file>

<file path=ppt/slideMasters/_rels/slideMaster22.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image" Target="../media/image40.png"/><Relationship Id="rId5" Type="http://schemas.openxmlformats.org/officeDocument/2006/relationships/theme" Target="../theme/theme22.xml"/><Relationship Id="rId4" Type="http://schemas.openxmlformats.org/officeDocument/2006/relationships/slideLayout" Target="../slideLayouts/slideLayout67.xml"/></Relationships>
</file>

<file path=ppt/slideMasters/_rels/slideMaster2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theme" Target="../theme/theme23.xml"/><Relationship Id="rId1"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descr="A picture containing game&#10;&#10;Description automatically generated">
            <a:extLst>
              <a:ext uri="{FF2B5EF4-FFF2-40B4-BE49-F238E27FC236}">
                <a16:creationId xmlns:a16="http://schemas.microsoft.com/office/drawing/2014/main" id="{0037C5BD-4268-47C3-BF04-469BFC8A5E53}"/>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12191999" cy="5486400"/>
          </a:xfrm>
          <a:prstGeom prst="rect">
            <a:avLst/>
          </a:prstGeom>
        </p:spPr>
      </p:pic>
      <p:sp>
        <p:nvSpPr>
          <p:cNvPr id="7" name="TextBox 6">
            <a:extLst>
              <a:ext uri="{FF2B5EF4-FFF2-40B4-BE49-F238E27FC236}">
                <a16:creationId xmlns:a16="http://schemas.microsoft.com/office/drawing/2014/main" id="{731CC813-1CBD-48D1-BFB0-18E7EEA13DEC}"/>
              </a:ext>
            </a:extLst>
          </p:cNvPr>
          <p:cNvSpPr txBox="1"/>
          <p:nvPr userDrawn="1"/>
        </p:nvSpPr>
        <p:spPr>
          <a:xfrm>
            <a:off x="9773697" y="5107611"/>
            <a:ext cx="1785666" cy="246221"/>
          </a:xfrm>
          <a:prstGeom prst="rect">
            <a:avLst/>
          </a:prstGeom>
          <a:noFill/>
        </p:spPr>
        <p:txBody>
          <a:bodyPr wrap="square" rtlCol="0">
            <a:spAutoFit/>
          </a:bodyPr>
          <a:lstStyle/>
          <a:p>
            <a:r>
              <a:rPr lang="en-US" sz="1000" dirty="0">
                <a:solidFill>
                  <a:schemeClr val="tx1">
                    <a:lumMod val="75000"/>
                    <a:lumOff val="25000"/>
                  </a:schemeClr>
                </a:solidFill>
                <a:latin typeface="Verdana" panose="020B0604030504040204" pitchFamily="34" charset="0"/>
              </a:rPr>
              <a:t>© Kesler Science, LLC</a:t>
            </a:r>
          </a:p>
        </p:txBody>
      </p:sp>
    </p:spTree>
    <p:extLst>
      <p:ext uri="{BB962C8B-B14F-4D97-AF65-F5344CB8AC3E}">
        <p14:creationId xmlns:p14="http://schemas.microsoft.com/office/powerpoint/2010/main" val="308171574"/>
      </p:ext>
    </p:extLst>
  </p:cSld>
  <p:clrMap bg1="lt1" tx1="dk1" bg2="lt2" tx2="dk2" accent1="accent1" accent2="accent2" accent3="accent3" accent4="accent4" accent5="accent5" accent6="accent6" hlink="hlink" folHlink="folHlink"/>
  <p:sldLayoutIdLst>
    <p:sldLayoutId id="2147483764" r:id="rId1"/>
    <p:sldLayoutId id="2147483833"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915" r:id="rId14"/>
    <p:sldLayoutId id="2147483916" r:id="rId15"/>
    <p:sldLayoutId id="2147483857" r:id="rId16"/>
    <p:sldLayoutId id="2147483858" r:id="rId17"/>
    <p:sldLayoutId id="2147483859" r:id="rId18"/>
    <p:sldLayoutId id="2147483860" r:id="rId19"/>
    <p:sldLayoutId id="2147483861" r:id="rId20"/>
    <p:sldLayoutId id="2147483862" r:id="rId2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230464-88EE-43E6-A4B3-F8AAF2373108}"/>
              </a:ext>
            </a:extLst>
          </p:cNvPr>
          <p:cNvSpPr/>
          <p:nvPr userDrawn="1"/>
        </p:nvSpPr>
        <p:spPr>
          <a:xfrm>
            <a:off x="2528" y="0"/>
            <a:ext cx="4306824" cy="5486400"/>
          </a:xfrm>
          <a:prstGeom prst="rect">
            <a:avLst/>
          </a:prstGeom>
          <a:solidFill>
            <a:srgbClr val="9900CC"/>
          </a:solidFill>
          <a:ln>
            <a:solidFill>
              <a:srgbClr val="99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900CC"/>
              </a:solidFill>
              <a:latin typeface="Verdana" panose="020B0604030504040204" pitchFamily="34" charset="0"/>
            </a:endParaRPr>
          </a:p>
        </p:txBody>
      </p:sp>
      <p:sp>
        <p:nvSpPr>
          <p:cNvPr id="10" name="Rectangle 9">
            <a:extLst>
              <a:ext uri="{FF2B5EF4-FFF2-40B4-BE49-F238E27FC236}">
                <a16:creationId xmlns:a16="http://schemas.microsoft.com/office/drawing/2014/main" id="{0409CC5A-52DA-4412-922E-5F82495B4DBE}"/>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solidFill>
                  <a:schemeClr val="bg1"/>
                </a:solidFill>
                <a:latin typeface="Verdana" panose="020B0604030504040204" pitchFamily="34" charset="0"/>
              </a:rPr>
              <a:t>Quick Action: INB</a:t>
            </a:r>
          </a:p>
        </p:txBody>
      </p:sp>
      <p:sp>
        <p:nvSpPr>
          <p:cNvPr id="8" name="TextBox 7">
            <a:extLst>
              <a:ext uri="{FF2B5EF4-FFF2-40B4-BE49-F238E27FC236}">
                <a16:creationId xmlns:a16="http://schemas.microsoft.com/office/drawing/2014/main" id="{1886FDD2-51EF-4ED4-B264-557A90876473}"/>
              </a:ext>
            </a:extLst>
          </p:cNvPr>
          <p:cNvSpPr txBox="1"/>
          <p:nvPr userDrawn="1"/>
        </p:nvSpPr>
        <p:spPr>
          <a:xfrm>
            <a:off x="10559578" y="5240179"/>
            <a:ext cx="1785666" cy="246221"/>
          </a:xfrm>
          <a:prstGeom prst="rect">
            <a:avLst/>
          </a:prstGeom>
          <a:noFill/>
        </p:spPr>
        <p:txBody>
          <a:bodyPr wrap="square" rtlCol="0">
            <a:spAutoFit/>
          </a:bodyPr>
          <a:lstStyle/>
          <a:p>
            <a:r>
              <a:rPr lang="en-US" sz="1000" dirty="0">
                <a:solidFill>
                  <a:srgbClr val="9900CC"/>
                </a:solidFill>
                <a:latin typeface="Verdana" panose="020B0604030504040204" pitchFamily="34" charset="0"/>
              </a:rPr>
              <a:t>© Kesler Science, LLC</a:t>
            </a:r>
          </a:p>
        </p:txBody>
      </p:sp>
      <p:pic>
        <p:nvPicPr>
          <p:cNvPr id="6" name="Picture 5" descr="A picture containing drawing&#10;&#10;Description automatically generated">
            <a:extLst>
              <a:ext uri="{FF2B5EF4-FFF2-40B4-BE49-F238E27FC236}">
                <a16:creationId xmlns:a16="http://schemas.microsoft.com/office/drawing/2014/main" id="{B63284E9-7434-4837-96DC-9DA19958A0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474" y="76136"/>
            <a:ext cx="533527" cy="533527"/>
          </a:xfrm>
          <a:prstGeom prst="rect">
            <a:avLst/>
          </a:prstGeom>
        </p:spPr>
      </p:pic>
      <p:sp>
        <p:nvSpPr>
          <p:cNvPr id="7" name="Title 1">
            <a:extLst>
              <a:ext uri="{FF2B5EF4-FFF2-40B4-BE49-F238E27FC236}">
                <a16:creationId xmlns:a16="http://schemas.microsoft.com/office/drawing/2014/main" id="{76A1417A-732B-2747-93FC-9E7E9191A3DA}"/>
              </a:ext>
            </a:extLst>
          </p:cNvPr>
          <p:cNvSpPr txBox="1">
            <a:spLocks/>
          </p:cNvSpPr>
          <p:nvPr userDrawn="1"/>
        </p:nvSpPr>
        <p:spPr>
          <a:xfrm>
            <a:off x="4309352" y="0"/>
            <a:ext cx="7882648" cy="725337"/>
          </a:xfrm>
          <a:prstGeom prst="rect">
            <a:avLst/>
          </a:prstGeom>
        </p:spPr>
        <p:txBody>
          <a:bodyPr vert="horz" lIns="73152" tIns="36576" rIns="73152" bIns="36576" rtlCol="0" anchor="b">
            <a:normAutofit fontScale="85000"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200" b="1" dirty="0">
                <a:solidFill>
                  <a:srgbClr val="9900CC"/>
                </a:solidFill>
                <a:latin typeface="Verdana" panose="020B0604030504040204" pitchFamily="34" charset="0"/>
                <a:ea typeface="Verdana" panose="020B0604030504040204" pitchFamily="34" charset="0"/>
                <a:cs typeface="Verdana" panose="020B0604030504040204" pitchFamily="34" charset="0"/>
              </a:rPr>
              <a:t>Conduction, Convection,</a:t>
            </a:r>
            <a:r>
              <a:rPr lang="en-US" sz="3200" b="1" baseline="0" dirty="0">
                <a:solidFill>
                  <a:srgbClr val="9900CC"/>
                </a:solidFill>
                <a:latin typeface="Verdana" panose="020B0604030504040204" pitchFamily="34" charset="0"/>
                <a:ea typeface="Verdana" panose="020B0604030504040204" pitchFamily="34" charset="0"/>
                <a:cs typeface="Verdana" panose="020B0604030504040204" pitchFamily="34" charset="0"/>
              </a:rPr>
              <a:t> and Radiation</a:t>
            </a:r>
            <a:endParaRPr lang="en-US" sz="3200" b="1" dirty="0">
              <a:solidFill>
                <a:srgbClr val="9900CC"/>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68781076"/>
      </p:ext>
    </p:extLst>
  </p:cSld>
  <p:clrMap bg1="lt1" tx1="dk1" bg2="lt2" tx2="dk2" accent1="accent1" accent2="accent2" accent3="accent3" accent4="accent4" accent5="accent5" accent6="accent6" hlink="hlink" folHlink="folHlink"/>
  <p:sldLayoutIdLst>
    <p:sldLayoutId id="2147483865" r:id="rId1"/>
    <p:sldLayoutId id="214748386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B86FB-88F1-4DFB-9F8F-0BF9C22E601C}"/>
              </a:ext>
            </a:extLst>
          </p:cNvPr>
          <p:cNvSpPr/>
          <p:nvPr userDrawn="1"/>
        </p:nvSpPr>
        <p:spPr>
          <a:xfrm>
            <a:off x="-1" y="0"/>
            <a:ext cx="4309353" cy="685800"/>
          </a:xfrm>
          <a:prstGeom prst="rect">
            <a:avLst/>
          </a:prstGeom>
          <a:solidFill>
            <a:srgbClr val="F3A32F"/>
          </a:solidFill>
          <a:ln>
            <a:solidFill>
              <a:srgbClr val="F3A3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atin typeface="Verdana" panose="020B0604030504040204" pitchFamily="34" charset="0"/>
              </a:rPr>
              <a:t>Last Look</a:t>
            </a:r>
          </a:p>
        </p:txBody>
      </p:sp>
      <p:pic>
        <p:nvPicPr>
          <p:cNvPr id="4" name="Picture 3" descr="A picture containing drawing&#10;&#10;Description automatically generated">
            <a:extLst>
              <a:ext uri="{FF2B5EF4-FFF2-40B4-BE49-F238E27FC236}">
                <a16:creationId xmlns:a16="http://schemas.microsoft.com/office/drawing/2014/main" id="{7C91B6FC-EFB4-4050-879B-F2069C62C83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9528" b="50701"/>
          <a:stretch/>
        </p:blipFill>
        <p:spPr>
          <a:xfrm>
            <a:off x="37514" y="64008"/>
            <a:ext cx="1023631" cy="557784"/>
          </a:xfrm>
          <a:prstGeom prst="rect">
            <a:avLst/>
          </a:prstGeom>
        </p:spPr>
      </p:pic>
      <p:sp>
        <p:nvSpPr>
          <p:cNvPr id="2" name="Title 1">
            <a:extLst>
              <a:ext uri="{FF2B5EF4-FFF2-40B4-BE49-F238E27FC236}">
                <a16:creationId xmlns:a16="http://schemas.microsoft.com/office/drawing/2014/main" id="{98C75194-09B6-4813-919E-9FFFAAA54F45}"/>
              </a:ext>
            </a:extLst>
          </p:cNvPr>
          <p:cNvSpPr txBox="1">
            <a:spLocks/>
          </p:cNvSpPr>
          <p:nvPr userDrawn="1"/>
        </p:nvSpPr>
        <p:spPr>
          <a:xfrm>
            <a:off x="4309352" y="0"/>
            <a:ext cx="7882648" cy="725337"/>
          </a:xfrm>
          <a:prstGeom prst="rect">
            <a:avLst/>
          </a:prstGeom>
        </p:spPr>
        <p:txBody>
          <a:bodyPr vert="horz" lIns="73152" tIns="36576" rIns="73152" bIns="36576" rtlCol="0" anchor="b">
            <a:normAutofit fontScale="85000"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200" b="1" dirty="0">
                <a:solidFill>
                  <a:srgbClr val="9900CC"/>
                </a:solidFill>
                <a:latin typeface="Verdana" panose="020B0604030504040204" pitchFamily="34" charset="0"/>
                <a:ea typeface="Verdana" panose="020B0604030504040204" pitchFamily="34" charset="0"/>
                <a:cs typeface="Verdana" panose="020B0604030504040204" pitchFamily="34" charset="0"/>
              </a:rPr>
              <a:t>Conduction, Convection,</a:t>
            </a:r>
            <a:r>
              <a:rPr lang="en-US" sz="3200" b="1" baseline="0" dirty="0">
                <a:solidFill>
                  <a:srgbClr val="9900CC"/>
                </a:solidFill>
                <a:latin typeface="Verdana" panose="020B0604030504040204" pitchFamily="34" charset="0"/>
                <a:ea typeface="Verdana" panose="020B0604030504040204" pitchFamily="34" charset="0"/>
                <a:cs typeface="Verdana" panose="020B0604030504040204" pitchFamily="34" charset="0"/>
              </a:rPr>
              <a:t> and Radiation</a:t>
            </a:r>
            <a:endParaRPr lang="en-US" sz="3200" b="1" dirty="0">
              <a:solidFill>
                <a:srgbClr val="9900CC"/>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30770508"/>
      </p:ext>
    </p:extLst>
  </p:cSld>
  <p:clrMap bg1="lt1" tx1="dk1" bg2="lt2" tx2="dk2" accent1="accent1" accent2="accent2" accent3="accent3" accent4="accent4" accent5="accent5" accent6="accent6" hlink="hlink" folHlink="folHlink"/>
  <p:sldLayoutIdLst>
    <p:sldLayoutId id="214748386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230464-88EE-43E6-A4B3-F8AAF2373108}"/>
              </a:ext>
            </a:extLst>
          </p:cNvPr>
          <p:cNvSpPr/>
          <p:nvPr userDrawn="1"/>
        </p:nvSpPr>
        <p:spPr>
          <a:xfrm>
            <a:off x="2528" y="0"/>
            <a:ext cx="4306824" cy="5486400"/>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A8EF2"/>
              </a:solidFill>
            </a:endParaRPr>
          </a:p>
        </p:txBody>
      </p:sp>
      <p:sp>
        <p:nvSpPr>
          <p:cNvPr id="10" name="Rectangle 9">
            <a:extLst>
              <a:ext uri="{FF2B5EF4-FFF2-40B4-BE49-F238E27FC236}">
                <a16:creationId xmlns:a16="http://schemas.microsoft.com/office/drawing/2014/main" id="{0409CC5A-52DA-4412-922E-5F82495B4DBE}"/>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solidFill>
                  <a:schemeClr val="bg1"/>
                </a:solidFill>
                <a:latin typeface="Verdana" panose="020B0604030504040204" pitchFamily="34" charset="0"/>
              </a:rPr>
              <a:t>Quick Action: INB</a:t>
            </a:r>
          </a:p>
        </p:txBody>
      </p:sp>
      <p:sp>
        <p:nvSpPr>
          <p:cNvPr id="8" name="TextBox 7">
            <a:extLst>
              <a:ext uri="{FF2B5EF4-FFF2-40B4-BE49-F238E27FC236}">
                <a16:creationId xmlns:a16="http://schemas.microsoft.com/office/drawing/2014/main" id="{1886FDD2-51EF-4ED4-B264-557A90876473}"/>
              </a:ext>
            </a:extLst>
          </p:cNvPr>
          <p:cNvSpPr txBox="1"/>
          <p:nvPr userDrawn="1"/>
        </p:nvSpPr>
        <p:spPr>
          <a:xfrm>
            <a:off x="10559578" y="5240179"/>
            <a:ext cx="1785666" cy="246221"/>
          </a:xfrm>
          <a:prstGeom prst="rect">
            <a:avLst/>
          </a:prstGeom>
          <a:noFill/>
        </p:spPr>
        <p:txBody>
          <a:bodyPr wrap="square" rtlCol="0">
            <a:spAutoFit/>
          </a:bodyPr>
          <a:lstStyle/>
          <a:p>
            <a:r>
              <a:rPr lang="en-US" sz="1000" dirty="0">
                <a:solidFill>
                  <a:schemeClr val="accent5">
                    <a:lumMod val="75000"/>
                  </a:schemeClr>
                </a:solidFill>
                <a:latin typeface="Verdana" panose="020B0604030504040204" pitchFamily="34" charset="0"/>
              </a:rPr>
              <a:t>© Kesler Science, LLC</a:t>
            </a:r>
          </a:p>
        </p:txBody>
      </p:sp>
      <p:pic>
        <p:nvPicPr>
          <p:cNvPr id="6" name="Picture 5" descr="A picture containing drawing&#10;&#10;Description automatically generated">
            <a:extLst>
              <a:ext uri="{FF2B5EF4-FFF2-40B4-BE49-F238E27FC236}">
                <a16:creationId xmlns:a16="http://schemas.microsoft.com/office/drawing/2014/main" id="{B63284E9-7434-4837-96DC-9DA19958A0F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8474" y="76136"/>
            <a:ext cx="533527" cy="533527"/>
          </a:xfrm>
          <a:prstGeom prst="rect">
            <a:avLst/>
          </a:prstGeom>
        </p:spPr>
      </p:pic>
      <p:sp>
        <p:nvSpPr>
          <p:cNvPr id="9" name="TextBox 8">
            <a:extLst>
              <a:ext uri="{FF2B5EF4-FFF2-40B4-BE49-F238E27FC236}">
                <a16:creationId xmlns:a16="http://schemas.microsoft.com/office/drawing/2014/main" id="{2D9EA5B9-20EF-4675-ADC2-AB2A32830F63}"/>
              </a:ext>
            </a:extLst>
          </p:cNvPr>
          <p:cNvSpPr txBox="1"/>
          <p:nvPr userDrawn="1"/>
        </p:nvSpPr>
        <p:spPr>
          <a:xfrm>
            <a:off x="4405297" y="9498"/>
            <a:ext cx="7688229" cy="584775"/>
          </a:xfrm>
          <a:prstGeom prst="rect">
            <a:avLst/>
          </a:prstGeom>
          <a:noFill/>
        </p:spPr>
        <p:txBody>
          <a:bodyPr wrap="square">
            <a:spAutoFit/>
          </a:bodyPr>
          <a:lstStyle/>
          <a:p>
            <a:pPr algn="ctr"/>
            <a:r>
              <a:rPr kumimoji="0" lang="en-US" sz="3200" b="1" i="0" u="none" strike="noStrike" kern="1200" cap="none" spc="0" normalizeH="0" baseline="0" noProof="0" dirty="0">
                <a:ln>
                  <a:noFill/>
                </a:ln>
                <a:solidFill>
                  <a:srgbClr val="4A8EF2"/>
                </a:solidFill>
                <a:effectLst/>
                <a:uLnTx/>
                <a:uFillTx/>
                <a:latin typeface="Verdana" panose="020B0604030504040204" pitchFamily="34" charset="0"/>
                <a:ea typeface="+mn-ea"/>
                <a:cs typeface="+mn-cs"/>
              </a:rPr>
              <a:t>Electric and Magnetic Forces </a:t>
            </a:r>
            <a:endParaRPr lang="en-US" sz="1600" dirty="0"/>
          </a:p>
        </p:txBody>
      </p:sp>
    </p:spTree>
    <p:extLst>
      <p:ext uri="{BB962C8B-B14F-4D97-AF65-F5344CB8AC3E}">
        <p14:creationId xmlns:p14="http://schemas.microsoft.com/office/powerpoint/2010/main" val="2258934913"/>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B86FB-88F1-4DFB-9F8F-0BF9C22E601C}"/>
              </a:ext>
            </a:extLst>
          </p:cNvPr>
          <p:cNvSpPr/>
          <p:nvPr userDrawn="1"/>
        </p:nvSpPr>
        <p:spPr>
          <a:xfrm>
            <a:off x="-1" y="0"/>
            <a:ext cx="4309353" cy="685800"/>
          </a:xfrm>
          <a:prstGeom prst="rect">
            <a:avLst/>
          </a:prstGeom>
          <a:solidFill>
            <a:srgbClr val="F3A32F"/>
          </a:solidFill>
          <a:ln>
            <a:solidFill>
              <a:srgbClr val="F3A3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atin typeface="Verdana" panose="020B0604030504040204" pitchFamily="34" charset="0"/>
              </a:rPr>
              <a:t>Last Look</a:t>
            </a:r>
          </a:p>
        </p:txBody>
      </p:sp>
      <p:pic>
        <p:nvPicPr>
          <p:cNvPr id="4" name="Picture 3" descr="A picture containing drawing&#10;&#10;Description automatically generated">
            <a:extLst>
              <a:ext uri="{FF2B5EF4-FFF2-40B4-BE49-F238E27FC236}">
                <a16:creationId xmlns:a16="http://schemas.microsoft.com/office/drawing/2014/main" id="{7C91B6FC-EFB4-4050-879B-F2069C62C83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9528" b="50701"/>
          <a:stretch/>
        </p:blipFill>
        <p:spPr>
          <a:xfrm>
            <a:off x="37514" y="64008"/>
            <a:ext cx="1023631" cy="557784"/>
          </a:xfrm>
          <a:prstGeom prst="rect">
            <a:avLst/>
          </a:prstGeom>
        </p:spPr>
      </p:pic>
    </p:spTree>
    <p:extLst>
      <p:ext uri="{BB962C8B-B14F-4D97-AF65-F5344CB8AC3E}">
        <p14:creationId xmlns:p14="http://schemas.microsoft.com/office/powerpoint/2010/main" val="3222377899"/>
      </p:ext>
    </p:extLst>
  </p:cSld>
  <p:clrMap bg1="lt1" tx1="dk1" bg2="lt2" tx2="dk2" accent1="accent1" accent2="accent2" accent3="accent3" accent4="accent4" accent5="accent5" accent6="accent6" hlink="hlink" folHlink="folHlink"/>
  <p:sldLayoutIdLst>
    <p:sldLayoutId id="21474838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230464-88EE-43E6-A4B3-F8AAF2373108}"/>
              </a:ext>
            </a:extLst>
          </p:cNvPr>
          <p:cNvSpPr/>
          <p:nvPr userDrawn="1"/>
        </p:nvSpPr>
        <p:spPr>
          <a:xfrm>
            <a:off x="-1" y="0"/>
            <a:ext cx="4306824" cy="54864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B9BD5"/>
              </a:solidFill>
            </a:endParaRPr>
          </a:p>
        </p:txBody>
      </p:sp>
      <p:sp>
        <p:nvSpPr>
          <p:cNvPr id="10" name="Rectangle 9">
            <a:extLst>
              <a:ext uri="{FF2B5EF4-FFF2-40B4-BE49-F238E27FC236}">
                <a16:creationId xmlns:a16="http://schemas.microsoft.com/office/drawing/2014/main" id="{0409CC5A-52DA-4412-922E-5F82495B4DBE}"/>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solidFill>
                  <a:schemeClr val="bg1"/>
                </a:solidFill>
                <a:latin typeface="Verdana" panose="020B0604030504040204" pitchFamily="34" charset="0"/>
              </a:rPr>
              <a:t>Quick Action: INB</a:t>
            </a:r>
          </a:p>
        </p:txBody>
      </p:sp>
      <p:sp>
        <p:nvSpPr>
          <p:cNvPr id="8" name="TextBox 7">
            <a:extLst>
              <a:ext uri="{FF2B5EF4-FFF2-40B4-BE49-F238E27FC236}">
                <a16:creationId xmlns:a16="http://schemas.microsoft.com/office/drawing/2014/main" id="{1886FDD2-51EF-4ED4-B264-557A90876473}"/>
              </a:ext>
            </a:extLst>
          </p:cNvPr>
          <p:cNvSpPr txBox="1"/>
          <p:nvPr userDrawn="1"/>
        </p:nvSpPr>
        <p:spPr>
          <a:xfrm>
            <a:off x="10559578" y="5240179"/>
            <a:ext cx="1785666" cy="246221"/>
          </a:xfrm>
          <a:prstGeom prst="rect">
            <a:avLst/>
          </a:prstGeom>
          <a:noFill/>
        </p:spPr>
        <p:txBody>
          <a:bodyPr wrap="square" rtlCol="0">
            <a:spAutoFit/>
          </a:bodyPr>
          <a:lstStyle/>
          <a:p>
            <a:r>
              <a:rPr lang="en-US" sz="1000" dirty="0">
                <a:solidFill>
                  <a:schemeClr val="accent5">
                    <a:lumMod val="75000"/>
                  </a:schemeClr>
                </a:solidFill>
                <a:latin typeface="Verdana" panose="020B0604030504040204" pitchFamily="34" charset="0"/>
              </a:rPr>
              <a:t>© Kesler Science, LLC</a:t>
            </a:r>
          </a:p>
        </p:txBody>
      </p:sp>
      <p:pic>
        <p:nvPicPr>
          <p:cNvPr id="6" name="Picture 5" descr="A picture containing drawing&#10;&#10;Description automatically generated">
            <a:extLst>
              <a:ext uri="{FF2B5EF4-FFF2-40B4-BE49-F238E27FC236}">
                <a16:creationId xmlns:a16="http://schemas.microsoft.com/office/drawing/2014/main" id="{B63284E9-7434-4837-96DC-9DA19958A0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474" y="76136"/>
            <a:ext cx="533527" cy="533527"/>
          </a:xfrm>
          <a:prstGeom prst="rect">
            <a:avLst/>
          </a:prstGeom>
        </p:spPr>
      </p:pic>
      <p:sp>
        <p:nvSpPr>
          <p:cNvPr id="2" name="TextBox 1">
            <a:extLst>
              <a:ext uri="{FF2B5EF4-FFF2-40B4-BE49-F238E27FC236}">
                <a16:creationId xmlns:a16="http://schemas.microsoft.com/office/drawing/2014/main" id="{3794C4BF-54D0-49FB-BDBE-D54C6C34389B}"/>
              </a:ext>
            </a:extLst>
          </p:cNvPr>
          <p:cNvSpPr txBox="1"/>
          <p:nvPr userDrawn="1"/>
        </p:nvSpPr>
        <p:spPr>
          <a:xfrm>
            <a:off x="4302177" y="0"/>
            <a:ext cx="7889823" cy="694944"/>
          </a:xfrm>
          <a:prstGeom prst="rect">
            <a:avLst/>
          </a:prstGeom>
          <a:gradFill flip="none" rotWithShape="1">
            <a:gsLst>
              <a:gs pos="85000">
                <a:srgbClr val="16496F"/>
              </a:gs>
              <a:gs pos="40000">
                <a:schemeClr val="accent5"/>
              </a:gs>
              <a:gs pos="0">
                <a:schemeClr val="accent5">
                  <a:lumMod val="60000"/>
                  <a:lumOff val="40000"/>
                </a:schemeClr>
              </a:gs>
            </a:gsLst>
            <a:lin ang="10800000" scaled="1"/>
            <a:tileRect/>
          </a:gradFill>
        </p:spPr>
        <p:txBody>
          <a:bodyPr wrap="square" rtlCol="0">
            <a:noAutofit/>
          </a:bodyPr>
          <a:lstStyle/>
          <a:p>
            <a:pPr algn="ctr" defTabSz="914400">
              <a:tabLst>
                <a:tab pos="10972800" algn="r"/>
              </a:tabLst>
            </a:pPr>
            <a:r>
              <a:rPr lang="en-US" sz="3200" b="1" i="1" dirty="0">
                <a:solidFill>
                  <a:schemeClr val="bg1"/>
                </a:solidFill>
                <a:latin typeface="Verdana" panose="020B0604030504040204" pitchFamily="34" charset="0"/>
              </a:rPr>
              <a:t>Can you follow the energy flow?</a:t>
            </a:r>
          </a:p>
        </p:txBody>
      </p:sp>
    </p:spTree>
    <p:extLst>
      <p:ext uri="{BB962C8B-B14F-4D97-AF65-F5344CB8AC3E}">
        <p14:creationId xmlns:p14="http://schemas.microsoft.com/office/powerpoint/2010/main" val="863013295"/>
      </p:ext>
    </p:extLst>
  </p:cSld>
  <p:clrMap bg1="lt1" tx1="dk1" bg2="lt2" tx2="dk2" accent1="accent1" accent2="accent2" accent3="accent3" accent4="accent4" accent5="accent5" accent6="accent6" hlink="hlink" folHlink="folHlink"/>
  <p:sldLayoutIdLst>
    <p:sldLayoutId id="2147483877" r:id="rId1"/>
    <p:sldLayoutId id="214748387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15957FD-2ADE-41B3-BEE3-389924FC4764}"/>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latin typeface="Verdana" panose="020B0604030504040204" pitchFamily="34" charset="0"/>
              </a:rPr>
              <a:t>Quick Action: INB</a:t>
            </a:r>
          </a:p>
        </p:txBody>
      </p:sp>
      <p:sp>
        <p:nvSpPr>
          <p:cNvPr id="17" name="TextBox 16">
            <a:extLst>
              <a:ext uri="{FF2B5EF4-FFF2-40B4-BE49-F238E27FC236}">
                <a16:creationId xmlns:a16="http://schemas.microsoft.com/office/drawing/2014/main" id="{96494538-78C7-43C6-9151-91DF9FE64096}"/>
              </a:ext>
            </a:extLst>
          </p:cNvPr>
          <p:cNvSpPr txBox="1"/>
          <p:nvPr userDrawn="1"/>
        </p:nvSpPr>
        <p:spPr>
          <a:xfrm>
            <a:off x="10382027" y="5240179"/>
            <a:ext cx="1785666" cy="246221"/>
          </a:xfrm>
          <a:prstGeom prst="rect">
            <a:avLst/>
          </a:prstGeom>
          <a:noFill/>
        </p:spPr>
        <p:txBody>
          <a:bodyPr wrap="square" rtlCol="0">
            <a:spAutoFit/>
          </a:bodyPr>
          <a:lstStyle/>
          <a:p>
            <a:r>
              <a:rPr lang="en-US" sz="1000" dirty="0">
                <a:solidFill>
                  <a:schemeClr val="accent5">
                    <a:lumMod val="75000"/>
                  </a:schemeClr>
                </a:solidFill>
                <a:latin typeface="Verdana" panose="020B0604030504040204" pitchFamily="34" charset="0"/>
              </a:rPr>
              <a:t>© Kesler Science, LLC</a:t>
            </a:r>
          </a:p>
        </p:txBody>
      </p:sp>
      <p:pic>
        <p:nvPicPr>
          <p:cNvPr id="6" name="Picture 5" descr="A picture containing drawing&#10;&#10;Description automatically generated">
            <a:extLst>
              <a:ext uri="{FF2B5EF4-FFF2-40B4-BE49-F238E27FC236}">
                <a16:creationId xmlns:a16="http://schemas.microsoft.com/office/drawing/2014/main" id="{1E594691-796A-482D-91FB-3549BD9F6BF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474" y="76136"/>
            <a:ext cx="533527" cy="533527"/>
          </a:xfrm>
          <a:prstGeom prst="rect">
            <a:avLst/>
          </a:prstGeom>
        </p:spPr>
      </p:pic>
      <p:sp>
        <p:nvSpPr>
          <p:cNvPr id="2" name="TextBox 1">
            <a:extLst>
              <a:ext uri="{FF2B5EF4-FFF2-40B4-BE49-F238E27FC236}">
                <a16:creationId xmlns:a16="http://schemas.microsoft.com/office/drawing/2014/main" id="{1048C7F1-F4F9-4933-845E-6FE0DFA22369}"/>
              </a:ext>
            </a:extLst>
          </p:cNvPr>
          <p:cNvSpPr txBox="1"/>
          <p:nvPr userDrawn="1"/>
        </p:nvSpPr>
        <p:spPr>
          <a:xfrm>
            <a:off x="4302177" y="0"/>
            <a:ext cx="7889823" cy="694944"/>
          </a:xfrm>
          <a:prstGeom prst="rect">
            <a:avLst/>
          </a:prstGeom>
          <a:gradFill flip="none" rotWithShape="1">
            <a:gsLst>
              <a:gs pos="85000">
                <a:srgbClr val="16496F"/>
              </a:gs>
              <a:gs pos="40000">
                <a:schemeClr val="accent5"/>
              </a:gs>
              <a:gs pos="0">
                <a:schemeClr val="accent5">
                  <a:lumMod val="60000"/>
                  <a:lumOff val="40000"/>
                </a:schemeClr>
              </a:gs>
            </a:gsLst>
            <a:lin ang="10800000" scaled="1"/>
            <a:tileRect/>
          </a:gradFill>
        </p:spPr>
        <p:txBody>
          <a:bodyPr wrap="square" rtlCol="0">
            <a:noAutofit/>
          </a:bodyPr>
          <a:lstStyle/>
          <a:p>
            <a:pPr algn="ctr" defTabSz="914400">
              <a:tabLst>
                <a:tab pos="10972800" algn="r"/>
              </a:tabLst>
            </a:pPr>
            <a:r>
              <a:rPr lang="en-US" sz="3200" b="1" i="1" dirty="0">
                <a:solidFill>
                  <a:schemeClr val="bg1"/>
                </a:solidFill>
                <a:latin typeface="Verdana" panose="020B0604030504040204" pitchFamily="34" charset="0"/>
              </a:rPr>
              <a:t>Can you follow the energy flow?</a:t>
            </a:r>
          </a:p>
        </p:txBody>
      </p:sp>
    </p:spTree>
    <p:extLst>
      <p:ext uri="{BB962C8B-B14F-4D97-AF65-F5344CB8AC3E}">
        <p14:creationId xmlns:p14="http://schemas.microsoft.com/office/powerpoint/2010/main" val="4260788932"/>
      </p:ext>
    </p:extLst>
  </p:cSld>
  <p:clrMap bg1="lt1" tx1="dk1" bg2="lt2" tx2="dk2" accent1="accent1" accent2="accent2" accent3="accent3" accent4="accent4" accent5="accent5" accent6="accent6" hlink="hlink" folHlink="folHlink"/>
  <p:sldLayoutIdLst>
    <p:sldLayoutId id="214748388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0CD62C9-EAAB-45FF-9478-8CCB01438E74}"/>
              </a:ext>
            </a:extLst>
          </p:cNvPr>
          <p:cNvSpPr/>
          <p:nvPr userDrawn="1"/>
        </p:nvSpPr>
        <p:spPr>
          <a:xfrm>
            <a:off x="-2529" y="-5734"/>
            <a:ext cx="4306824" cy="54864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9DB86FB-88F1-4DFB-9F8F-0BF9C22E601C}"/>
              </a:ext>
            </a:extLst>
          </p:cNvPr>
          <p:cNvSpPr/>
          <p:nvPr userDrawn="1"/>
        </p:nvSpPr>
        <p:spPr>
          <a:xfrm>
            <a:off x="-1265" y="-5734"/>
            <a:ext cx="4309353" cy="685800"/>
          </a:xfrm>
          <a:prstGeom prst="rect">
            <a:avLst/>
          </a:prstGeom>
          <a:solidFill>
            <a:srgbClr val="F3A32F"/>
          </a:solidFill>
          <a:ln>
            <a:solidFill>
              <a:srgbClr val="F3A3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atin typeface="Verdana" panose="020B0604030504040204" pitchFamily="34" charset="0"/>
              </a:rPr>
              <a:t>Last Look</a:t>
            </a:r>
          </a:p>
        </p:txBody>
      </p:sp>
      <p:pic>
        <p:nvPicPr>
          <p:cNvPr id="4" name="Picture 3" descr="A picture containing drawing&#10;&#10;Description automatically generated">
            <a:extLst>
              <a:ext uri="{FF2B5EF4-FFF2-40B4-BE49-F238E27FC236}">
                <a16:creationId xmlns:a16="http://schemas.microsoft.com/office/drawing/2014/main" id="{7C91B6FC-EFB4-4050-879B-F2069C62C83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9528" b="50701"/>
          <a:stretch/>
        </p:blipFill>
        <p:spPr>
          <a:xfrm>
            <a:off x="37514" y="64008"/>
            <a:ext cx="1023631" cy="557784"/>
          </a:xfrm>
          <a:prstGeom prst="rect">
            <a:avLst/>
          </a:prstGeom>
        </p:spPr>
      </p:pic>
      <p:sp>
        <p:nvSpPr>
          <p:cNvPr id="5" name="Title 1">
            <a:extLst>
              <a:ext uri="{FF2B5EF4-FFF2-40B4-BE49-F238E27FC236}">
                <a16:creationId xmlns:a16="http://schemas.microsoft.com/office/drawing/2014/main" id="{4288369F-6C70-4685-A0DE-480CADBFE62E}"/>
              </a:ext>
            </a:extLst>
          </p:cNvPr>
          <p:cNvSpPr txBox="1">
            <a:spLocks/>
          </p:cNvSpPr>
          <p:nvPr userDrawn="1"/>
        </p:nvSpPr>
        <p:spPr>
          <a:xfrm>
            <a:off x="4309352" y="0"/>
            <a:ext cx="7882648" cy="725337"/>
          </a:xfrm>
          <a:prstGeom prst="rect">
            <a:avLst/>
          </a:prstGeom>
        </p:spPr>
        <p:txBody>
          <a:bodyPr vert="horz" lIns="73152" tIns="36576" rIns="73152" bIns="36576" rtlCol="0" anchor="b">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200" b="1" dirty="0">
                <a:solidFill>
                  <a:srgbClr val="5B9BD5"/>
                </a:solidFill>
                <a:latin typeface="Verdana" panose="020B0604030504040204" pitchFamily="34" charset="0"/>
                <a:ea typeface="Verdana" panose="020B0604030504040204" pitchFamily="34" charset="0"/>
                <a:cs typeface="Verdana" panose="020B0604030504040204" pitchFamily="34" charset="0"/>
              </a:rPr>
              <a:t>Energy Transformation</a:t>
            </a:r>
          </a:p>
        </p:txBody>
      </p:sp>
    </p:spTree>
    <p:extLst>
      <p:ext uri="{BB962C8B-B14F-4D97-AF65-F5344CB8AC3E}">
        <p14:creationId xmlns:p14="http://schemas.microsoft.com/office/powerpoint/2010/main" val="3187109387"/>
      </p:ext>
    </p:extLst>
  </p:cSld>
  <p:clrMap bg1="lt1" tx1="dk1" bg2="lt2" tx2="dk2" accent1="accent1" accent2="accent2" accent3="accent3" accent4="accent4" accent5="accent5" accent6="accent6" hlink="hlink" folHlink="folHlink"/>
  <p:sldLayoutIdLst>
    <p:sldLayoutId id="214748388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230464-88EE-43E6-A4B3-F8AAF2373108}"/>
              </a:ext>
            </a:extLst>
          </p:cNvPr>
          <p:cNvSpPr/>
          <p:nvPr userDrawn="1"/>
        </p:nvSpPr>
        <p:spPr>
          <a:xfrm>
            <a:off x="2528" y="0"/>
            <a:ext cx="4306824" cy="54864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B2D1F"/>
              </a:solidFill>
              <a:latin typeface="Verdana" panose="020B0604030504040204" pitchFamily="34" charset="0"/>
            </a:endParaRPr>
          </a:p>
        </p:txBody>
      </p:sp>
      <p:sp>
        <p:nvSpPr>
          <p:cNvPr id="10" name="Rectangle 9">
            <a:extLst>
              <a:ext uri="{FF2B5EF4-FFF2-40B4-BE49-F238E27FC236}">
                <a16:creationId xmlns:a16="http://schemas.microsoft.com/office/drawing/2014/main" id="{0409CC5A-52DA-4412-922E-5F82495B4DBE}"/>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solidFill>
                  <a:schemeClr val="bg1"/>
                </a:solidFill>
                <a:latin typeface="Verdana" panose="020B0604030504040204" pitchFamily="34" charset="0"/>
              </a:rPr>
              <a:t>Quick Action: INB</a:t>
            </a:r>
          </a:p>
        </p:txBody>
      </p:sp>
      <p:sp>
        <p:nvSpPr>
          <p:cNvPr id="8" name="TextBox 7">
            <a:extLst>
              <a:ext uri="{FF2B5EF4-FFF2-40B4-BE49-F238E27FC236}">
                <a16:creationId xmlns:a16="http://schemas.microsoft.com/office/drawing/2014/main" id="{1886FDD2-51EF-4ED4-B264-557A90876473}"/>
              </a:ext>
            </a:extLst>
          </p:cNvPr>
          <p:cNvSpPr txBox="1"/>
          <p:nvPr userDrawn="1"/>
        </p:nvSpPr>
        <p:spPr>
          <a:xfrm>
            <a:off x="10559578" y="5240179"/>
            <a:ext cx="1785666" cy="246221"/>
          </a:xfrm>
          <a:prstGeom prst="rect">
            <a:avLst/>
          </a:prstGeom>
          <a:noFill/>
        </p:spPr>
        <p:txBody>
          <a:bodyPr wrap="square" rtlCol="0">
            <a:spAutoFit/>
          </a:bodyPr>
          <a:lstStyle/>
          <a:p>
            <a:r>
              <a:rPr lang="en-US" sz="1000" dirty="0">
                <a:solidFill>
                  <a:schemeClr val="accent5">
                    <a:lumMod val="75000"/>
                  </a:schemeClr>
                </a:solidFill>
                <a:latin typeface="Verdana" panose="020B0604030504040204" pitchFamily="34" charset="0"/>
              </a:rPr>
              <a:t>© Kesler Science, LLC</a:t>
            </a:r>
          </a:p>
        </p:txBody>
      </p:sp>
      <p:pic>
        <p:nvPicPr>
          <p:cNvPr id="6" name="Picture 5" descr="A picture containing drawing&#10;&#10;Description automatically generated">
            <a:extLst>
              <a:ext uri="{FF2B5EF4-FFF2-40B4-BE49-F238E27FC236}">
                <a16:creationId xmlns:a16="http://schemas.microsoft.com/office/drawing/2014/main" id="{B63284E9-7434-4837-96DC-9DA19958A0F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8474" y="76136"/>
            <a:ext cx="533527" cy="533527"/>
          </a:xfrm>
          <a:prstGeom prst="rect">
            <a:avLst/>
          </a:prstGeom>
        </p:spPr>
      </p:pic>
      <p:sp>
        <p:nvSpPr>
          <p:cNvPr id="2" name="Title 4">
            <a:extLst>
              <a:ext uri="{FF2B5EF4-FFF2-40B4-BE49-F238E27FC236}">
                <a16:creationId xmlns:a16="http://schemas.microsoft.com/office/drawing/2014/main" id="{4618566A-A8E2-43EF-8EF6-E76F1380F8DD}"/>
              </a:ext>
            </a:extLst>
          </p:cNvPr>
          <p:cNvSpPr txBox="1">
            <a:spLocks/>
          </p:cNvSpPr>
          <p:nvPr userDrawn="1"/>
        </p:nvSpPr>
        <p:spPr>
          <a:xfrm>
            <a:off x="4327068" y="0"/>
            <a:ext cx="7864932" cy="538491"/>
          </a:xfrm>
          <a:prstGeom prst="rect">
            <a:avLst/>
          </a:prstGeom>
        </p:spPr>
        <p:txBody>
          <a:bodyPr vert="horz" lIns="91440" tIns="45720" rIns="91440" bIns="45720" rtlCol="0" anchor="b">
            <a:noAutofit/>
          </a:bodyPr>
          <a:lstStyle>
            <a:lvl1pPr algn="l" defTabSz="914400" rtl="0" eaLnBrk="1" latinLnBrk="0" hangingPunct="1">
              <a:spcBef>
                <a:spcPct val="0"/>
              </a:spcBef>
              <a:buNone/>
              <a:defRPr sz="3400" b="1" i="0" kern="1200">
                <a:solidFill>
                  <a:schemeClr val="accent1"/>
                </a:solidFill>
                <a:latin typeface="Century Gothic" charset="0"/>
                <a:ea typeface="Century Gothic" charset="0"/>
                <a:cs typeface="Century Gothic"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9B2D1F"/>
                </a:solidFill>
                <a:effectLst/>
                <a:uLnTx/>
                <a:uFillTx/>
                <a:latin typeface="Verdana" panose="020B0604030504040204" pitchFamily="34" charset="0"/>
                <a:ea typeface="Verdana" panose="020B0604030504040204" pitchFamily="34" charset="0"/>
              </a:rPr>
              <a:t>Nonrenewable Energy Resources</a:t>
            </a:r>
          </a:p>
        </p:txBody>
      </p:sp>
    </p:spTree>
    <p:extLst>
      <p:ext uri="{BB962C8B-B14F-4D97-AF65-F5344CB8AC3E}">
        <p14:creationId xmlns:p14="http://schemas.microsoft.com/office/powerpoint/2010/main" val="3858391433"/>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B86FB-88F1-4DFB-9F8F-0BF9C22E601C}"/>
              </a:ext>
            </a:extLst>
          </p:cNvPr>
          <p:cNvSpPr/>
          <p:nvPr userDrawn="1"/>
        </p:nvSpPr>
        <p:spPr>
          <a:xfrm>
            <a:off x="-1" y="0"/>
            <a:ext cx="4309353" cy="685800"/>
          </a:xfrm>
          <a:prstGeom prst="rect">
            <a:avLst/>
          </a:prstGeom>
          <a:solidFill>
            <a:srgbClr val="F3A32F"/>
          </a:solidFill>
          <a:ln>
            <a:solidFill>
              <a:srgbClr val="F3A3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atin typeface="Verdana" panose="020B0604030504040204" pitchFamily="34" charset="0"/>
              </a:rPr>
              <a:t>Last Look</a:t>
            </a:r>
          </a:p>
        </p:txBody>
      </p:sp>
      <p:pic>
        <p:nvPicPr>
          <p:cNvPr id="4" name="Picture 3" descr="A picture containing drawing&#10;&#10;Description automatically generated">
            <a:extLst>
              <a:ext uri="{FF2B5EF4-FFF2-40B4-BE49-F238E27FC236}">
                <a16:creationId xmlns:a16="http://schemas.microsoft.com/office/drawing/2014/main" id="{7C91B6FC-EFB4-4050-879B-F2069C62C83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9528" b="50701"/>
          <a:stretch/>
        </p:blipFill>
        <p:spPr>
          <a:xfrm>
            <a:off x="37514" y="64008"/>
            <a:ext cx="1023631" cy="557784"/>
          </a:xfrm>
          <a:prstGeom prst="rect">
            <a:avLst/>
          </a:prstGeom>
        </p:spPr>
      </p:pic>
      <p:sp>
        <p:nvSpPr>
          <p:cNvPr id="5" name="Title 1">
            <a:extLst>
              <a:ext uri="{FF2B5EF4-FFF2-40B4-BE49-F238E27FC236}">
                <a16:creationId xmlns:a16="http://schemas.microsoft.com/office/drawing/2014/main" id="{00690E46-B002-42C3-8886-1B55289DB430}"/>
              </a:ext>
            </a:extLst>
          </p:cNvPr>
          <p:cNvSpPr txBox="1">
            <a:spLocks/>
          </p:cNvSpPr>
          <p:nvPr userDrawn="1"/>
        </p:nvSpPr>
        <p:spPr>
          <a:xfrm>
            <a:off x="4309352" y="4941"/>
            <a:ext cx="7882648" cy="725337"/>
          </a:xfrm>
          <a:prstGeom prst="rect">
            <a:avLst/>
          </a:prstGeom>
        </p:spPr>
        <p:txBody>
          <a:bodyPr vert="horz" lIns="73152" tIns="36576" rIns="73152" bIns="36576" rtlCol="0" anchor="b">
            <a:normAutofit fontScale="85000" lnSpcReduction="10000"/>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dirty="0">
                <a:solidFill>
                  <a:srgbClr val="9B2D1F"/>
                </a:solidFill>
                <a:latin typeface="Verdana" panose="020B0604030504040204" pitchFamily="34" charset="0"/>
                <a:ea typeface="Verdana" panose="020B0604030504040204" pitchFamily="34" charset="0"/>
              </a:rPr>
              <a:t>Nonrenewable Energy Resources</a:t>
            </a:r>
          </a:p>
        </p:txBody>
      </p:sp>
    </p:spTree>
    <p:extLst>
      <p:ext uri="{BB962C8B-B14F-4D97-AF65-F5344CB8AC3E}">
        <p14:creationId xmlns:p14="http://schemas.microsoft.com/office/powerpoint/2010/main" val="3861611088"/>
      </p:ext>
    </p:extLst>
  </p:cSld>
  <p:clrMap bg1="lt1" tx1="dk1" bg2="lt2" tx2="dk2" accent1="accent1" accent2="accent2" accent3="accent3" accent4="accent4" accent5="accent5" accent6="accent6" hlink="hlink" folHlink="folHlink"/>
  <p:sldLayoutIdLst>
    <p:sldLayoutId id="214748388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230464-88EE-43E6-A4B3-F8AAF2373108}"/>
              </a:ext>
            </a:extLst>
          </p:cNvPr>
          <p:cNvSpPr/>
          <p:nvPr userDrawn="1"/>
        </p:nvSpPr>
        <p:spPr>
          <a:xfrm>
            <a:off x="2528" y="0"/>
            <a:ext cx="4306824" cy="5486400"/>
          </a:xfrm>
          <a:prstGeom prst="rect">
            <a:avLst/>
          </a:prstGeom>
          <a:solidFill>
            <a:srgbClr val="008F00"/>
          </a:solidFill>
          <a:ln>
            <a:solidFill>
              <a:srgbClr val="008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008F00"/>
              </a:solidFill>
              <a:latin typeface="Verdana Regular"/>
            </a:endParaRPr>
          </a:p>
        </p:txBody>
      </p:sp>
      <p:sp>
        <p:nvSpPr>
          <p:cNvPr id="10" name="Rectangle 9">
            <a:extLst>
              <a:ext uri="{FF2B5EF4-FFF2-40B4-BE49-F238E27FC236}">
                <a16:creationId xmlns:a16="http://schemas.microsoft.com/office/drawing/2014/main" id="{0409CC5A-52DA-4412-922E-5F82495B4DBE}"/>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solidFill>
                  <a:schemeClr val="bg1"/>
                </a:solidFill>
                <a:latin typeface="Verdana" panose="020B0604030504040204" pitchFamily="34" charset="0"/>
              </a:rPr>
              <a:t>Quick Action: INB</a:t>
            </a:r>
          </a:p>
        </p:txBody>
      </p:sp>
      <p:sp>
        <p:nvSpPr>
          <p:cNvPr id="8" name="TextBox 7">
            <a:extLst>
              <a:ext uri="{FF2B5EF4-FFF2-40B4-BE49-F238E27FC236}">
                <a16:creationId xmlns:a16="http://schemas.microsoft.com/office/drawing/2014/main" id="{1886FDD2-51EF-4ED4-B264-557A90876473}"/>
              </a:ext>
            </a:extLst>
          </p:cNvPr>
          <p:cNvSpPr txBox="1"/>
          <p:nvPr userDrawn="1"/>
        </p:nvSpPr>
        <p:spPr>
          <a:xfrm>
            <a:off x="10559578" y="5240179"/>
            <a:ext cx="1785666" cy="246221"/>
          </a:xfrm>
          <a:prstGeom prst="rect">
            <a:avLst/>
          </a:prstGeom>
          <a:noFill/>
        </p:spPr>
        <p:txBody>
          <a:bodyPr wrap="square" rtlCol="0">
            <a:spAutoFit/>
          </a:bodyPr>
          <a:lstStyle/>
          <a:p>
            <a:r>
              <a:rPr lang="en-US" sz="1000" dirty="0">
                <a:solidFill>
                  <a:srgbClr val="008F00"/>
                </a:solidFill>
                <a:latin typeface="Verdana" panose="020B0604030504040204" pitchFamily="34" charset="0"/>
              </a:rPr>
              <a:t>© Kesler Science, LLC</a:t>
            </a:r>
          </a:p>
        </p:txBody>
      </p:sp>
      <p:pic>
        <p:nvPicPr>
          <p:cNvPr id="6" name="Picture 5" descr="A picture containing drawing&#10;&#10;Description automatically generated">
            <a:extLst>
              <a:ext uri="{FF2B5EF4-FFF2-40B4-BE49-F238E27FC236}">
                <a16:creationId xmlns:a16="http://schemas.microsoft.com/office/drawing/2014/main" id="{B63284E9-7434-4837-96DC-9DA19958A0F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8474" y="76136"/>
            <a:ext cx="533527" cy="533527"/>
          </a:xfrm>
          <a:prstGeom prst="rect">
            <a:avLst/>
          </a:prstGeom>
        </p:spPr>
      </p:pic>
      <p:sp>
        <p:nvSpPr>
          <p:cNvPr id="7" name="Title 1">
            <a:extLst>
              <a:ext uri="{FF2B5EF4-FFF2-40B4-BE49-F238E27FC236}">
                <a16:creationId xmlns:a16="http://schemas.microsoft.com/office/drawing/2014/main" id="{A35F69D1-EFD4-464B-A019-C6ADF14D4ADA}"/>
              </a:ext>
            </a:extLst>
          </p:cNvPr>
          <p:cNvSpPr txBox="1">
            <a:spLocks/>
          </p:cNvSpPr>
          <p:nvPr userDrawn="1"/>
        </p:nvSpPr>
        <p:spPr>
          <a:xfrm>
            <a:off x="4309352" y="15389"/>
            <a:ext cx="7882648" cy="725337"/>
          </a:xfrm>
          <a:prstGeom prst="rect">
            <a:avLst/>
          </a:prstGeom>
        </p:spPr>
        <p:txBody>
          <a:bodyPr vert="horz" lIns="73152" tIns="36576" rIns="73152" bIns="36576" rtlCol="0" anchor="b">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008F00"/>
                </a:solidFill>
                <a:latin typeface="Verdana" panose="020B0604030504040204" pitchFamily="34" charset="0"/>
                <a:ea typeface="Verdana" panose="020B0604030504040204" pitchFamily="34" charset="0"/>
                <a:cs typeface="Verdana" panose="020B0604030504040204" pitchFamily="34" charset="0"/>
              </a:rPr>
              <a:t>Photosynthesis</a:t>
            </a:r>
          </a:p>
        </p:txBody>
      </p:sp>
    </p:spTree>
    <p:extLst>
      <p:ext uri="{BB962C8B-B14F-4D97-AF65-F5344CB8AC3E}">
        <p14:creationId xmlns:p14="http://schemas.microsoft.com/office/powerpoint/2010/main" val="1682851630"/>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B86FB-88F1-4DFB-9F8F-0BF9C22E601C}"/>
              </a:ext>
            </a:extLst>
          </p:cNvPr>
          <p:cNvSpPr/>
          <p:nvPr userDrawn="1"/>
        </p:nvSpPr>
        <p:spPr>
          <a:xfrm>
            <a:off x="-1" y="0"/>
            <a:ext cx="4309353" cy="685800"/>
          </a:xfrm>
          <a:prstGeom prst="rect">
            <a:avLst/>
          </a:prstGeom>
          <a:solidFill>
            <a:srgbClr val="F3A32F"/>
          </a:solidFill>
          <a:ln>
            <a:solidFill>
              <a:srgbClr val="F3A3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atin typeface="Verdana" panose="020B0604030504040204" pitchFamily="34" charset="0"/>
              </a:rPr>
              <a:t>Last Look</a:t>
            </a:r>
          </a:p>
        </p:txBody>
      </p:sp>
      <p:sp>
        <p:nvSpPr>
          <p:cNvPr id="8" name="Title 1">
            <a:extLst>
              <a:ext uri="{FF2B5EF4-FFF2-40B4-BE49-F238E27FC236}">
                <a16:creationId xmlns:a16="http://schemas.microsoft.com/office/drawing/2014/main" id="{488B93DE-A0D8-4397-892B-DFE8F160758A}"/>
              </a:ext>
            </a:extLst>
          </p:cNvPr>
          <p:cNvSpPr txBox="1">
            <a:spLocks/>
          </p:cNvSpPr>
          <p:nvPr userDrawn="1"/>
        </p:nvSpPr>
        <p:spPr>
          <a:xfrm>
            <a:off x="4309352" y="1"/>
            <a:ext cx="7882648" cy="685799"/>
          </a:xfrm>
          <a:prstGeom prst="rect">
            <a:avLst/>
          </a:prstGeom>
        </p:spPr>
        <p:txBody>
          <a:bodyPr vert="horz" lIns="73152" tIns="36576" rIns="73152" bIns="36576" rtlCol="0" anchor="b">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i="0" dirty="0">
                <a:solidFill>
                  <a:srgbClr val="008F00"/>
                </a:solidFill>
                <a:latin typeface="Verdana" panose="020B0604030504040204" pitchFamily="34" charset="0"/>
                <a:ea typeface="Verdana" panose="020B0604030504040204" pitchFamily="34" charset="0"/>
                <a:cs typeface="Verdana" panose="020B0604030504040204" pitchFamily="34" charset="0"/>
              </a:rPr>
              <a:t>Photosynthesis</a:t>
            </a:r>
          </a:p>
        </p:txBody>
      </p:sp>
      <p:pic>
        <p:nvPicPr>
          <p:cNvPr id="4" name="Picture 3" descr="A picture containing drawing&#10;&#10;Description automatically generated">
            <a:extLst>
              <a:ext uri="{FF2B5EF4-FFF2-40B4-BE49-F238E27FC236}">
                <a16:creationId xmlns:a16="http://schemas.microsoft.com/office/drawing/2014/main" id="{7C91B6FC-EFB4-4050-879B-F2069C62C83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9528" b="50701"/>
          <a:stretch/>
        </p:blipFill>
        <p:spPr>
          <a:xfrm>
            <a:off x="37514" y="64008"/>
            <a:ext cx="1023631" cy="557784"/>
          </a:xfrm>
          <a:prstGeom prst="rect">
            <a:avLst/>
          </a:prstGeom>
        </p:spPr>
      </p:pic>
    </p:spTree>
    <p:extLst>
      <p:ext uri="{BB962C8B-B14F-4D97-AF65-F5344CB8AC3E}">
        <p14:creationId xmlns:p14="http://schemas.microsoft.com/office/powerpoint/2010/main" val="3793314377"/>
      </p:ext>
    </p:extLst>
  </p:cSld>
  <p:clrMap bg1="lt1" tx1="dk1" bg2="lt2" tx2="dk2" accent1="accent1" accent2="accent2" accent3="accent3" accent4="accent4" accent5="accent5" accent6="accent6" hlink="hlink" folHlink="folHlink"/>
  <p:sldLayoutIdLst>
    <p:sldLayoutId id="214748389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230464-88EE-43E6-A4B3-F8AAF2373108}"/>
              </a:ext>
            </a:extLst>
          </p:cNvPr>
          <p:cNvSpPr/>
          <p:nvPr userDrawn="1"/>
        </p:nvSpPr>
        <p:spPr>
          <a:xfrm>
            <a:off x="2528" y="0"/>
            <a:ext cx="4306824" cy="54864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9CB38"/>
              </a:solidFill>
            </a:endParaRPr>
          </a:p>
        </p:txBody>
      </p:sp>
      <p:sp>
        <p:nvSpPr>
          <p:cNvPr id="10" name="Rectangle 9">
            <a:extLst>
              <a:ext uri="{FF2B5EF4-FFF2-40B4-BE49-F238E27FC236}">
                <a16:creationId xmlns:a16="http://schemas.microsoft.com/office/drawing/2014/main" id="{0409CC5A-52DA-4412-922E-5F82495B4DBE}"/>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solidFill>
                  <a:schemeClr val="bg1"/>
                </a:solidFill>
                <a:latin typeface="Verdana" panose="020B0604030504040204" pitchFamily="34" charset="0"/>
              </a:rPr>
              <a:t>Quick Action: INB</a:t>
            </a:r>
          </a:p>
        </p:txBody>
      </p:sp>
      <p:sp>
        <p:nvSpPr>
          <p:cNvPr id="8" name="TextBox 7">
            <a:extLst>
              <a:ext uri="{FF2B5EF4-FFF2-40B4-BE49-F238E27FC236}">
                <a16:creationId xmlns:a16="http://schemas.microsoft.com/office/drawing/2014/main" id="{1886FDD2-51EF-4ED4-B264-557A90876473}"/>
              </a:ext>
            </a:extLst>
          </p:cNvPr>
          <p:cNvSpPr txBox="1"/>
          <p:nvPr userDrawn="1"/>
        </p:nvSpPr>
        <p:spPr>
          <a:xfrm>
            <a:off x="10559578" y="5240179"/>
            <a:ext cx="1785666" cy="246221"/>
          </a:xfrm>
          <a:prstGeom prst="rect">
            <a:avLst/>
          </a:prstGeom>
          <a:noFill/>
        </p:spPr>
        <p:txBody>
          <a:bodyPr wrap="square" rtlCol="0">
            <a:spAutoFit/>
          </a:bodyPr>
          <a:lstStyle/>
          <a:p>
            <a:r>
              <a:rPr lang="en-US" sz="1000" dirty="0">
                <a:solidFill>
                  <a:schemeClr val="accent1"/>
                </a:solidFill>
                <a:latin typeface="Verdana" panose="020B0604030504040204" pitchFamily="34" charset="0"/>
              </a:rPr>
              <a:t>© Kesler Science, LLC</a:t>
            </a:r>
          </a:p>
        </p:txBody>
      </p:sp>
      <p:pic>
        <p:nvPicPr>
          <p:cNvPr id="6" name="Picture 5" descr="A picture containing drawing&#10;&#10;Description automatically generated">
            <a:extLst>
              <a:ext uri="{FF2B5EF4-FFF2-40B4-BE49-F238E27FC236}">
                <a16:creationId xmlns:a16="http://schemas.microsoft.com/office/drawing/2014/main" id="{B63284E9-7434-4837-96DC-9DA19958A0FA}"/>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8474" y="76136"/>
            <a:ext cx="533527" cy="533527"/>
          </a:xfrm>
          <a:prstGeom prst="rect">
            <a:avLst/>
          </a:prstGeom>
        </p:spPr>
      </p:pic>
    </p:spTree>
    <p:extLst>
      <p:ext uri="{BB962C8B-B14F-4D97-AF65-F5344CB8AC3E}">
        <p14:creationId xmlns:p14="http://schemas.microsoft.com/office/powerpoint/2010/main" val="653823288"/>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B86FB-88F1-4DFB-9F8F-0BF9C22E601C}"/>
              </a:ext>
            </a:extLst>
          </p:cNvPr>
          <p:cNvSpPr/>
          <p:nvPr userDrawn="1"/>
        </p:nvSpPr>
        <p:spPr>
          <a:xfrm>
            <a:off x="-1" y="0"/>
            <a:ext cx="4309353" cy="685800"/>
          </a:xfrm>
          <a:prstGeom prst="rect">
            <a:avLst/>
          </a:prstGeom>
          <a:solidFill>
            <a:srgbClr val="F3A32F"/>
          </a:solidFill>
          <a:ln>
            <a:solidFill>
              <a:srgbClr val="F3A3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atin typeface="Verdana" panose="020B0604030504040204" pitchFamily="34" charset="0"/>
              </a:rPr>
              <a:t>Last Look</a:t>
            </a:r>
          </a:p>
        </p:txBody>
      </p:sp>
      <p:pic>
        <p:nvPicPr>
          <p:cNvPr id="4" name="Picture 3" descr="A picture containing drawing&#10;&#10;Description automatically generated">
            <a:extLst>
              <a:ext uri="{FF2B5EF4-FFF2-40B4-BE49-F238E27FC236}">
                <a16:creationId xmlns:a16="http://schemas.microsoft.com/office/drawing/2014/main" id="{7C91B6FC-EFB4-4050-879B-F2069C62C835}"/>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r="9528" b="50701"/>
          <a:stretch/>
        </p:blipFill>
        <p:spPr>
          <a:xfrm>
            <a:off x="37514" y="64008"/>
            <a:ext cx="1023631" cy="557784"/>
          </a:xfrm>
          <a:prstGeom prst="rect">
            <a:avLst/>
          </a:prstGeom>
        </p:spPr>
      </p:pic>
      <p:sp>
        <p:nvSpPr>
          <p:cNvPr id="5" name="Title 1">
            <a:extLst>
              <a:ext uri="{FF2B5EF4-FFF2-40B4-BE49-F238E27FC236}">
                <a16:creationId xmlns:a16="http://schemas.microsoft.com/office/drawing/2014/main" id="{65D20E6A-EC6C-4874-A4BF-D1B4AEC591F9}"/>
              </a:ext>
            </a:extLst>
          </p:cNvPr>
          <p:cNvSpPr txBox="1">
            <a:spLocks/>
          </p:cNvSpPr>
          <p:nvPr userDrawn="1"/>
        </p:nvSpPr>
        <p:spPr>
          <a:xfrm>
            <a:off x="4309352" y="0"/>
            <a:ext cx="7882648" cy="725337"/>
          </a:xfrm>
          <a:prstGeom prst="rect">
            <a:avLst/>
          </a:prstGeom>
        </p:spPr>
        <p:txBody>
          <a:bodyPr vert="horz" lIns="73152" tIns="36576" rIns="73152" bIns="36576" rtlCol="0" anchor="ctr">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200" b="1" dirty="0">
                <a:solidFill>
                  <a:schemeClr val="bg1"/>
                </a:solidFill>
                <a:latin typeface="Verdana" panose="020B0604030504040204" pitchFamily="34" charset="0"/>
                <a:ea typeface="Verdana" panose="020B0604030504040204" pitchFamily="34" charset="0"/>
              </a:rPr>
              <a:t>Potential and Kinetic Energy</a:t>
            </a:r>
          </a:p>
        </p:txBody>
      </p:sp>
    </p:spTree>
    <p:extLst>
      <p:ext uri="{BB962C8B-B14F-4D97-AF65-F5344CB8AC3E}">
        <p14:creationId xmlns:p14="http://schemas.microsoft.com/office/powerpoint/2010/main" val="383781671"/>
      </p:ext>
    </p:extLst>
  </p:cSld>
  <p:clrMap bg1="lt1" tx1="dk1" bg2="lt2" tx2="dk2" accent1="accent1" accent2="accent2" accent3="accent3" accent4="accent4" accent5="accent5" accent6="accent6" hlink="hlink" folHlink="folHlink"/>
  <p:sldLayoutIdLst>
    <p:sldLayoutId id="2147483904" r:id="rId1"/>
    <p:sldLayoutId id="214748390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230464-88EE-43E6-A4B3-F8AAF2373108}"/>
              </a:ext>
            </a:extLst>
          </p:cNvPr>
          <p:cNvSpPr/>
          <p:nvPr userDrawn="1"/>
        </p:nvSpPr>
        <p:spPr>
          <a:xfrm>
            <a:off x="2528" y="0"/>
            <a:ext cx="4306824" cy="5486400"/>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409CC5A-52DA-4412-922E-5F82495B4DBE}"/>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solidFill>
                  <a:schemeClr val="bg1"/>
                </a:solidFill>
                <a:latin typeface="Verdana" panose="020B0604030504040204" pitchFamily="34" charset="0"/>
              </a:rPr>
              <a:t>Quick Action: INB</a:t>
            </a:r>
          </a:p>
        </p:txBody>
      </p:sp>
      <p:sp>
        <p:nvSpPr>
          <p:cNvPr id="8" name="TextBox 7">
            <a:extLst>
              <a:ext uri="{FF2B5EF4-FFF2-40B4-BE49-F238E27FC236}">
                <a16:creationId xmlns:a16="http://schemas.microsoft.com/office/drawing/2014/main" id="{1886FDD2-51EF-4ED4-B264-557A90876473}"/>
              </a:ext>
            </a:extLst>
          </p:cNvPr>
          <p:cNvSpPr txBox="1"/>
          <p:nvPr userDrawn="1"/>
        </p:nvSpPr>
        <p:spPr>
          <a:xfrm>
            <a:off x="10559578" y="5240179"/>
            <a:ext cx="1785666" cy="246221"/>
          </a:xfrm>
          <a:prstGeom prst="rect">
            <a:avLst/>
          </a:prstGeom>
          <a:noFill/>
        </p:spPr>
        <p:txBody>
          <a:bodyPr wrap="square" rtlCol="0">
            <a:spAutoFit/>
          </a:bodyPr>
          <a:lstStyle/>
          <a:p>
            <a:r>
              <a:rPr lang="en-US" sz="1000" dirty="0">
                <a:solidFill>
                  <a:schemeClr val="accent1"/>
                </a:solidFill>
                <a:latin typeface="Verdana" panose="020B0604030504040204" pitchFamily="34" charset="0"/>
              </a:rPr>
              <a:t>© Kesler Science, LLC</a:t>
            </a:r>
          </a:p>
        </p:txBody>
      </p:sp>
      <p:pic>
        <p:nvPicPr>
          <p:cNvPr id="6" name="Picture 5" descr="A picture containing drawing&#10;&#10;Description automatically generated">
            <a:extLst>
              <a:ext uri="{FF2B5EF4-FFF2-40B4-BE49-F238E27FC236}">
                <a16:creationId xmlns:a16="http://schemas.microsoft.com/office/drawing/2014/main" id="{B63284E9-7434-4837-96DC-9DA19958A0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474" y="76136"/>
            <a:ext cx="533527" cy="533527"/>
          </a:xfrm>
          <a:prstGeom prst="rect">
            <a:avLst/>
          </a:prstGeom>
        </p:spPr>
      </p:pic>
      <p:pic>
        <p:nvPicPr>
          <p:cNvPr id="2" name="Picture 2" descr="C:\Users\Gayle\AppData\Local\Microsoft\Windows\INetCache\IE\3UD39G60\image3[1].jpg">
            <a:extLst>
              <a:ext uri="{FF2B5EF4-FFF2-40B4-BE49-F238E27FC236}">
                <a16:creationId xmlns:a16="http://schemas.microsoft.com/office/drawing/2014/main" id="{ACBCCDBC-F64C-4DA2-8151-A81B7FB0E293}"/>
              </a:ext>
            </a:extLst>
          </p:cNvPr>
          <p:cNvPicPr>
            <a:picLocks noChangeAspect="1" noChangeArrowheads="1"/>
          </p:cNvPicPr>
          <p:nvPr userDrawn="1"/>
        </p:nvPicPr>
        <p:blipFill>
          <a:blip r:embed="rId5">
            <a:lum bright="70000" contrast="-70000"/>
            <a:alphaModFix amt="85000"/>
            <a:extLst>
              <a:ext uri="{28A0092B-C50C-407E-A947-70E740481C1C}">
                <a14:useLocalDpi xmlns:a14="http://schemas.microsoft.com/office/drawing/2010/main" val="0"/>
              </a:ext>
            </a:extLst>
          </a:blip>
          <a:srcRect/>
          <a:stretch>
            <a:fillRect/>
          </a:stretch>
        </p:blipFill>
        <p:spPr bwMode="auto">
          <a:xfrm>
            <a:off x="4307306" y="0"/>
            <a:ext cx="7884694" cy="5486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919757"/>
      </p:ext>
    </p:extLst>
  </p:cSld>
  <p:clrMap bg1="lt1" tx1="dk1" bg2="lt2" tx2="dk2" accent1="accent1" accent2="accent2" accent3="accent3" accent4="accent4" accent5="accent5" accent6="accent6" hlink="hlink" folHlink="folHlink"/>
  <p:sldLayoutIdLst>
    <p:sldLayoutId id="2147483907" r:id="rId1"/>
    <p:sldLayoutId id="214748390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D87725-04AA-4CEF-851C-75F3FF1E0630}"/>
              </a:ext>
            </a:extLst>
          </p:cNvPr>
          <p:cNvSpPr/>
          <p:nvPr userDrawn="1"/>
        </p:nvSpPr>
        <p:spPr>
          <a:xfrm>
            <a:off x="11672" y="0"/>
            <a:ext cx="4297680" cy="5486400"/>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D1D6B"/>
              </a:solidFill>
            </a:endParaRPr>
          </a:p>
        </p:txBody>
      </p:sp>
      <p:sp>
        <p:nvSpPr>
          <p:cNvPr id="14" name="Rectangle 13">
            <a:extLst>
              <a:ext uri="{FF2B5EF4-FFF2-40B4-BE49-F238E27FC236}">
                <a16:creationId xmlns:a16="http://schemas.microsoft.com/office/drawing/2014/main" id="{315957FD-2ADE-41B3-BEE3-389924FC4764}"/>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latin typeface="Verdana" panose="020B0604030504040204" pitchFamily="34" charset="0"/>
              </a:rPr>
              <a:t>Quick Action: INB</a:t>
            </a:r>
          </a:p>
        </p:txBody>
      </p:sp>
      <p:sp>
        <p:nvSpPr>
          <p:cNvPr id="17" name="TextBox 16">
            <a:extLst>
              <a:ext uri="{FF2B5EF4-FFF2-40B4-BE49-F238E27FC236}">
                <a16:creationId xmlns:a16="http://schemas.microsoft.com/office/drawing/2014/main" id="{96494538-78C7-43C6-9151-91DF9FE64096}"/>
              </a:ext>
            </a:extLst>
          </p:cNvPr>
          <p:cNvSpPr txBox="1"/>
          <p:nvPr userDrawn="1"/>
        </p:nvSpPr>
        <p:spPr>
          <a:xfrm>
            <a:off x="10382027" y="5240179"/>
            <a:ext cx="1785666" cy="246221"/>
          </a:xfrm>
          <a:prstGeom prst="rect">
            <a:avLst/>
          </a:prstGeom>
          <a:noFill/>
        </p:spPr>
        <p:txBody>
          <a:bodyPr wrap="square" rtlCol="0">
            <a:spAutoFit/>
          </a:bodyPr>
          <a:lstStyle/>
          <a:p>
            <a:r>
              <a:rPr lang="en-US" sz="1000" dirty="0">
                <a:solidFill>
                  <a:schemeClr val="accent1"/>
                </a:solidFill>
                <a:latin typeface="Verdana" panose="020B0604030504040204" pitchFamily="34" charset="0"/>
              </a:rPr>
              <a:t>© Kesler Science, LLC</a:t>
            </a:r>
          </a:p>
        </p:txBody>
      </p:sp>
      <p:pic>
        <p:nvPicPr>
          <p:cNvPr id="6" name="Picture 5" descr="A picture containing drawing&#10;&#10;Description automatically generated">
            <a:extLst>
              <a:ext uri="{FF2B5EF4-FFF2-40B4-BE49-F238E27FC236}">
                <a16:creationId xmlns:a16="http://schemas.microsoft.com/office/drawing/2014/main" id="{1E594691-796A-482D-91FB-3549BD9F6BF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8474" y="76136"/>
            <a:ext cx="533527" cy="533527"/>
          </a:xfrm>
          <a:prstGeom prst="rect">
            <a:avLst/>
          </a:prstGeom>
        </p:spPr>
      </p:pic>
      <p:sp>
        <p:nvSpPr>
          <p:cNvPr id="3" name="Title 1">
            <a:extLst>
              <a:ext uri="{FF2B5EF4-FFF2-40B4-BE49-F238E27FC236}">
                <a16:creationId xmlns:a16="http://schemas.microsoft.com/office/drawing/2014/main" id="{99CDCF32-6107-4BD2-A100-3CD74E5D1B6F}"/>
              </a:ext>
            </a:extLst>
          </p:cNvPr>
          <p:cNvSpPr txBox="1">
            <a:spLocks/>
          </p:cNvSpPr>
          <p:nvPr userDrawn="1"/>
        </p:nvSpPr>
        <p:spPr>
          <a:xfrm>
            <a:off x="4323965" y="0"/>
            <a:ext cx="7882648" cy="725337"/>
          </a:xfrm>
          <a:prstGeom prst="rect">
            <a:avLst/>
          </a:prstGeom>
        </p:spPr>
        <p:txBody>
          <a:bodyPr vert="horz" lIns="73152" tIns="36576" rIns="73152" bIns="36576" rtlCol="0" anchor="b">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dirty="0">
                <a:solidFill>
                  <a:srgbClr val="92278F"/>
                </a:solidFill>
                <a:latin typeface="Verdana" panose="020B0604030504040204" pitchFamily="34" charset="0"/>
                <a:ea typeface="Verdana" panose="020B0604030504040204" pitchFamily="34" charset="0"/>
              </a:rPr>
              <a:t>Properties of Waves</a:t>
            </a:r>
          </a:p>
        </p:txBody>
      </p:sp>
    </p:spTree>
    <p:extLst>
      <p:ext uri="{BB962C8B-B14F-4D97-AF65-F5344CB8AC3E}">
        <p14:creationId xmlns:p14="http://schemas.microsoft.com/office/powerpoint/2010/main" val="652450296"/>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B86FB-88F1-4DFB-9F8F-0BF9C22E601C}"/>
              </a:ext>
            </a:extLst>
          </p:cNvPr>
          <p:cNvSpPr/>
          <p:nvPr userDrawn="1"/>
        </p:nvSpPr>
        <p:spPr>
          <a:xfrm>
            <a:off x="-1" y="0"/>
            <a:ext cx="4309353" cy="685800"/>
          </a:xfrm>
          <a:prstGeom prst="rect">
            <a:avLst/>
          </a:prstGeom>
          <a:solidFill>
            <a:srgbClr val="F3A32F"/>
          </a:solidFill>
          <a:ln>
            <a:solidFill>
              <a:srgbClr val="F3A3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atin typeface="Verdana" panose="020B0604030504040204" pitchFamily="34" charset="0"/>
              </a:rPr>
              <a:t>Last Look</a:t>
            </a:r>
          </a:p>
        </p:txBody>
      </p:sp>
      <p:sp>
        <p:nvSpPr>
          <p:cNvPr id="8" name="Title 1">
            <a:extLst>
              <a:ext uri="{FF2B5EF4-FFF2-40B4-BE49-F238E27FC236}">
                <a16:creationId xmlns:a16="http://schemas.microsoft.com/office/drawing/2014/main" id="{488B93DE-A0D8-4397-892B-DFE8F160758A}"/>
              </a:ext>
            </a:extLst>
          </p:cNvPr>
          <p:cNvSpPr txBox="1">
            <a:spLocks/>
          </p:cNvSpPr>
          <p:nvPr userDrawn="1"/>
        </p:nvSpPr>
        <p:spPr>
          <a:xfrm>
            <a:off x="4309352" y="1"/>
            <a:ext cx="7882648" cy="685799"/>
          </a:xfrm>
          <a:prstGeom prst="rect">
            <a:avLst/>
          </a:prstGeom>
        </p:spPr>
        <p:txBody>
          <a:bodyPr vert="horz" lIns="73152" tIns="36576" rIns="73152" bIns="36576" rtlCol="0" anchor="b">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dirty="0">
                <a:latin typeface="Verdana" panose="020B0604030504040204" pitchFamily="34" charset="0"/>
                <a:ea typeface="Verdana" panose="020B0604030504040204" pitchFamily="34" charset="0"/>
              </a:rPr>
              <a:t>Properties of Waves</a:t>
            </a:r>
          </a:p>
        </p:txBody>
      </p:sp>
      <p:pic>
        <p:nvPicPr>
          <p:cNvPr id="4" name="Picture 3" descr="A picture containing drawing&#10;&#10;Description automatically generated">
            <a:extLst>
              <a:ext uri="{FF2B5EF4-FFF2-40B4-BE49-F238E27FC236}">
                <a16:creationId xmlns:a16="http://schemas.microsoft.com/office/drawing/2014/main" id="{7C91B6FC-EFB4-4050-879B-F2069C62C83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9528" b="50701"/>
          <a:stretch/>
        </p:blipFill>
        <p:spPr>
          <a:xfrm>
            <a:off x="37514" y="64008"/>
            <a:ext cx="1023631" cy="557784"/>
          </a:xfrm>
          <a:prstGeom prst="rect">
            <a:avLst/>
          </a:prstGeom>
        </p:spPr>
      </p:pic>
    </p:spTree>
    <p:extLst>
      <p:ext uri="{BB962C8B-B14F-4D97-AF65-F5344CB8AC3E}">
        <p14:creationId xmlns:p14="http://schemas.microsoft.com/office/powerpoint/2010/main" val="1213292862"/>
      </p:ext>
    </p:extLst>
  </p:cSld>
  <p:clrMap bg1="lt1" tx1="dk1" bg2="lt2" tx2="dk2" accent1="accent1" accent2="accent2" accent3="accent3" accent4="accent4" accent5="accent5" accent6="accent6" hlink="hlink" folHlink="folHlink"/>
  <p:sldLayoutIdLst>
    <p:sldLayoutId id="214748391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230464-88EE-43E6-A4B3-F8AAF2373108}"/>
              </a:ext>
            </a:extLst>
          </p:cNvPr>
          <p:cNvSpPr/>
          <p:nvPr userDrawn="1"/>
        </p:nvSpPr>
        <p:spPr>
          <a:xfrm>
            <a:off x="2528" y="0"/>
            <a:ext cx="4306824" cy="54864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3D07D"/>
              </a:solidFill>
              <a:latin typeface="Verdana" panose="020B0604030504040204" pitchFamily="34" charset="0"/>
            </a:endParaRPr>
          </a:p>
        </p:txBody>
      </p:sp>
      <p:sp>
        <p:nvSpPr>
          <p:cNvPr id="10" name="Rectangle 9">
            <a:extLst>
              <a:ext uri="{FF2B5EF4-FFF2-40B4-BE49-F238E27FC236}">
                <a16:creationId xmlns:a16="http://schemas.microsoft.com/office/drawing/2014/main" id="{0409CC5A-52DA-4412-922E-5F82495B4DBE}"/>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solidFill>
                  <a:schemeClr val="bg1"/>
                </a:solidFill>
                <a:latin typeface="Verdana" panose="020B0604030504040204" pitchFamily="34" charset="0"/>
              </a:rPr>
              <a:t>Quick Action: INB</a:t>
            </a:r>
          </a:p>
        </p:txBody>
      </p:sp>
      <p:sp>
        <p:nvSpPr>
          <p:cNvPr id="8" name="TextBox 7">
            <a:extLst>
              <a:ext uri="{FF2B5EF4-FFF2-40B4-BE49-F238E27FC236}">
                <a16:creationId xmlns:a16="http://schemas.microsoft.com/office/drawing/2014/main" id="{1886FDD2-51EF-4ED4-B264-557A90876473}"/>
              </a:ext>
            </a:extLst>
          </p:cNvPr>
          <p:cNvSpPr txBox="1"/>
          <p:nvPr userDrawn="1"/>
        </p:nvSpPr>
        <p:spPr>
          <a:xfrm>
            <a:off x="10559578" y="5240179"/>
            <a:ext cx="1785666" cy="246221"/>
          </a:xfrm>
          <a:prstGeom prst="rect">
            <a:avLst/>
          </a:prstGeom>
          <a:noFill/>
        </p:spPr>
        <p:txBody>
          <a:bodyPr wrap="square" rtlCol="0">
            <a:spAutoFit/>
          </a:bodyPr>
          <a:lstStyle/>
          <a:p>
            <a:r>
              <a:rPr lang="en-US" sz="1000" dirty="0">
                <a:solidFill>
                  <a:schemeClr val="accent1"/>
                </a:solidFill>
                <a:latin typeface="Verdana" panose="020B0604030504040204" pitchFamily="34" charset="0"/>
              </a:rPr>
              <a:t>© Kesler Science, LLC</a:t>
            </a:r>
          </a:p>
        </p:txBody>
      </p:sp>
      <p:pic>
        <p:nvPicPr>
          <p:cNvPr id="6" name="Picture 5" descr="A picture containing drawing&#10;&#10;Description automatically generated">
            <a:extLst>
              <a:ext uri="{FF2B5EF4-FFF2-40B4-BE49-F238E27FC236}">
                <a16:creationId xmlns:a16="http://schemas.microsoft.com/office/drawing/2014/main" id="{B63284E9-7434-4837-96DC-9DA19958A0F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8474" y="76136"/>
            <a:ext cx="533527" cy="533527"/>
          </a:xfrm>
          <a:prstGeom prst="rect">
            <a:avLst/>
          </a:prstGeom>
        </p:spPr>
      </p:pic>
    </p:spTree>
    <p:extLst>
      <p:ext uri="{BB962C8B-B14F-4D97-AF65-F5344CB8AC3E}">
        <p14:creationId xmlns:p14="http://schemas.microsoft.com/office/powerpoint/2010/main" val="3893297336"/>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B86FB-88F1-4DFB-9F8F-0BF9C22E601C}"/>
              </a:ext>
            </a:extLst>
          </p:cNvPr>
          <p:cNvSpPr/>
          <p:nvPr userDrawn="1"/>
        </p:nvSpPr>
        <p:spPr>
          <a:xfrm>
            <a:off x="-1" y="0"/>
            <a:ext cx="4309353" cy="685800"/>
          </a:xfrm>
          <a:prstGeom prst="rect">
            <a:avLst/>
          </a:prstGeom>
          <a:solidFill>
            <a:srgbClr val="F3A32F"/>
          </a:solidFill>
          <a:ln>
            <a:solidFill>
              <a:srgbClr val="F3A3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atin typeface="Verdana" panose="020B0604030504040204" pitchFamily="34" charset="0"/>
              </a:rPr>
              <a:t>Last Look</a:t>
            </a:r>
          </a:p>
        </p:txBody>
      </p:sp>
      <p:sp>
        <p:nvSpPr>
          <p:cNvPr id="8" name="Title 1">
            <a:extLst>
              <a:ext uri="{FF2B5EF4-FFF2-40B4-BE49-F238E27FC236}">
                <a16:creationId xmlns:a16="http://schemas.microsoft.com/office/drawing/2014/main" id="{488B93DE-A0D8-4397-892B-DFE8F160758A}"/>
              </a:ext>
            </a:extLst>
          </p:cNvPr>
          <p:cNvSpPr txBox="1">
            <a:spLocks/>
          </p:cNvSpPr>
          <p:nvPr userDrawn="1"/>
        </p:nvSpPr>
        <p:spPr>
          <a:xfrm>
            <a:off x="4309352" y="1"/>
            <a:ext cx="7882648" cy="685799"/>
          </a:xfrm>
          <a:prstGeom prst="rect">
            <a:avLst/>
          </a:prstGeom>
        </p:spPr>
        <p:txBody>
          <a:bodyPr vert="horz" lIns="73152" tIns="36576" rIns="73152" bIns="36576" rtlCol="0" anchor="b">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200" b="1" dirty="0">
                <a:solidFill>
                  <a:srgbClr val="549E39"/>
                </a:solidFill>
                <a:latin typeface="Verdana" panose="020B0604030504040204" pitchFamily="34" charset="0"/>
                <a:ea typeface="Verdana" panose="020B0604030504040204" pitchFamily="34" charset="0"/>
                <a:cs typeface="Verdana" panose="020B0604030504040204" pitchFamily="34" charset="0"/>
              </a:rPr>
              <a:t>Renewable Energy Resources</a:t>
            </a:r>
          </a:p>
        </p:txBody>
      </p:sp>
      <p:pic>
        <p:nvPicPr>
          <p:cNvPr id="4" name="Picture 3" descr="A picture containing drawing&#10;&#10;Description automatically generated">
            <a:extLst>
              <a:ext uri="{FF2B5EF4-FFF2-40B4-BE49-F238E27FC236}">
                <a16:creationId xmlns:a16="http://schemas.microsoft.com/office/drawing/2014/main" id="{7C91B6FC-EFB4-4050-879B-F2069C62C83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9528" b="50701"/>
          <a:stretch/>
        </p:blipFill>
        <p:spPr>
          <a:xfrm>
            <a:off x="37514" y="64008"/>
            <a:ext cx="1023631" cy="557784"/>
          </a:xfrm>
          <a:prstGeom prst="rect">
            <a:avLst/>
          </a:prstGeom>
        </p:spPr>
      </p:pic>
    </p:spTree>
    <p:extLst>
      <p:ext uri="{BB962C8B-B14F-4D97-AF65-F5344CB8AC3E}">
        <p14:creationId xmlns:p14="http://schemas.microsoft.com/office/powerpoint/2010/main" val="1123820942"/>
      </p:ext>
    </p:extLst>
  </p:cSld>
  <p:clrMap bg1="lt1" tx1="dk1" bg2="lt2" tx2="dk2" accent1="accent1" accent2="accent2" accent3="accent3" accent4="accent4" accent5="accent5" accent6="accent6" hlink="hlink" folHlink="folHlink"/>
  <p:sldLayoutIdLst>
    <p:sldLayoutId id="214748392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230464-88EE-43E6-A4B3-F8AAF2373108}"/>
              </a:ext>
            </a:extLst>
          </p:cNvPr>
          <p:cNvSpPr/>
          <p:nvPr userDrawn="1"/>
        </p:nvSpPr>
        <p:spPr>
          <a:xfrm>
            <a:off x="2528" y="0"/>
            <a:ext cx="4306824" cy="54864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46A"/>
              </a:solidFill>
            </a:endParaRPr>
          </a:p>
        </p:txBody>
      </p:sp>
      <p:sp>
        <p:nvSpPr>
          <p:cNvPr id="10" name="Rectangle 9">
            <a:extLst>
              <a:ext uri="{FF2B5EF4-FFF2-40B4-BE49-F238E27FC236}">
                <a16:creationId xmlns:a16="http://schemas.microsoft.com/office/drawing/2014/main" id="{0409CC5A-52DA-4412-922E-5F82495B4DBE}"/>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solidFill>
                  <a:schemeClr val="bg1"/>
                </a:solidFill>
                <a:latin typeface="Verdana" panose="020B0604030504040204" pitchFamily="34" charset="0"/>
              </a:rPr>
              <a:t>Quick Action: INB</a:t>
            </a:r>
          </a:p>
        </p:txBody>
      </p:sp>
      <p:pic>
        <p:nvPicPr>
          <p:cNvPr id="6" name="Picture 5" descr="A picture containing drawing&#10;&#10;Description automatically generated">
            <a:extLst>
              <a:ext uri="{FF2B5EF4-FFF2-40B4-BE49-F238E27FC236}">
                <a16:creationId xmlns:a16="http://schemas.microsoft.com/office/drawing/2014/main" id="{B63284E9-7434-4837-96DC-9DA19958A0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474" y="76136"/>
            <a:ext cx="533527" cy="533527"/>
          </a:xfrm>
          <a:prstGeom prst="rect">
            <a:avLst/>
          </a:prstGeom>
        </p:spPr>
      </p:pic>
      <p:sp>
        <p:nvSpPr>
          <p:cNvPr id="2" name="TextBox 1">
            <a:extLst>
              <a:ext uri="{FF2B5EF4-FFF2-40B4-BE49-F238E27FC236}">
                <a16:creationId xmlns:a16="http://schemas.microsoft.com/office/drawing/2014/main" id="{1B015044-5516-4C98-9EA5-0F48375F3B30}"/>
              </a:ext>
            </a:extLst>
          </p:cNvPr>
          <p:cNvSpPr txBox="1"/>
          <p:nvPr userDrawn="1"/>
        </p:nvSpPr>
        <p:spPr>
          <a:xfrm>
            <a:off x="10590058" y="5240179"/>
            <a:ext cx="1785666" cy="246221"/>
          </a:xfrm>
          <a:prstGeom prst="rect">
            <a:avLst/>
          </a:prstGeom>
          <a:noFill/>
        </p:spPr>
        <p:txBody>
          <a:bodyPr wrap="square" rtlCol="0">
            <a:spAutoFit/>
          </a:bodyPr>
          <a:lstStyle/>
          <a:p>
            <a:r>
              <a:rPr lang="en-US" sz="1000" dirty="0">
                <a:solidFill>
                  <a:schemeClr val="accent1">
                    <a:lumMod val="75000"/>
                  </a:schemeClr>
                </a:solidFill>
                <a:latin typeface="Verdana" panose="020B0604030504040204" pitchFamily="34" charset="0"/>
              </a:rPr>
              <a:t>© Kesler Science, LLC</a:t>
            </a:r>
          </a:p>
        </p:txBody>
      </p:sp>
    </p:spTree>
    <p:extLst>
      <p:ext uri="{BB962C8B-B14F-4D97-AF65-F5344CB8AC3E}">
        <p14:creationId xmlns:p14="http://schemas.microsoft.com/office/powerpoint/2010/main" val="2997399298"/>
      </p:ext>
    </p:extLst>
  </p:cSld>
  <p:clrMap bg1="lt1" tx1="dk1" bg2="lt2" tx2="dk2" accent1="accent1" accent2="accent2" accent3="accent3" accent4="accent4" accent5="accent5" accent6="accent6" hlink="hlink" folHlink="folHlink"/>
  <p:sldLayoutIdLst>
    <p:sldLayoutId id="2147483924" r:id="rId1"/>
    <p:sldLayoutId id="214748392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B86FB-88F1-4DFB-9F8F-0BF9C22E601C}"/>
              </a:ext>
            </a:extLst>
          </p:cNvPr>
          <p:cNvSpPr/>
          <p:nvPr userDrawn="1"/>
        </p:nvSpPr>
        <p:spPr>
          <a:xfrm>
            <a:off x="-1" y="0"/>
            <a:ext cx="4309353" cy="685800"/>
          </a:xfrm>
          <a:prstGeom prst="rect">
            <a:avLst/>
          </a:prstGeom>
          <a:solidFill>
            <a:srgbClr val="F3A32F"/>
          </a:solidFill>
          <a:ln>
            <a:solidFill>
              <a:srgbClr val="F3A3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atin typeface="Verdana" panose="020B0604030504040204" pitchFamily="34" charset="0"/>
              </a:rPr>
              <a:t>Last Look</a:t>
            </a:r>
          </a:p>
        </p:txBody>
      </p:sp>
      <p:pic>
        <p:nvPicPr>
          <p:cNvPr id="4" name="Picture 3" descr="A picture containing drawing&#10;&#10;Description automatically generated">
            <a:extLst>
              <a:ext uri="{FF2B5EF4-FFF2-40B4-BE49-F238E27FC236}">
                <a16:creationId xmlns:a16="http://schemas.microsoft.com/office/drawing/2014/main" id="{7C91B6FC-EFB4-4050-879B-F2069C62C83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9528" b="50701"/>
          <a:stretch/>
        </p:blipFill>
        <p:spPr>
          <a:xfrm>
            <a:off x="37514" y="64008"/>
            <a:ext cx="1023631" cy="557784"/>
          </a:xfrm>
          <a:prstGeom prst="rect">
            <a:avLst/>
          </a:prstGeom>
        </p:spPr>
      </p:pic>
    </p:spTree>
    <p:extLst>
      <p:ext uri="{BB962C8B-B14F-4D97-AF65-F5344CB8AC3E}">
        <p14:creationId xmlns:p14="http://schemas.microsoft.com/office/powerpoint/2010/main" val="528706738"/>
      </p:ext>
    </p:extLst>
  </p:cSld>
  <p:clrMap bg1="lt1" tx1="dk1" bg2="lt2" tx2="dk2" accent1="accent1" accent2="accent2" accent3="accent3" accent4="accent4" accent5="accent5" accent6="accent6" hlink="hlink" folHlink="folHlink"/>
  <p:sldLayoutIdLst>
    <p:sldLayoutId id="214748392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230464-88EE-43E6-A4B3-F8AAF2373108}"/>
              </a:ext>
            </a:extLst>
          </p:cNvPr>
          <p:cNvSpPr/>
          <p:nvPr userDrawn="1"/>
        </p:nvSpPr>
        <p:spPr>
          <a:xfrm>
            <a:off x="2528" y="0"/>
            <a:ext cx="4306824" cy="5486400"/>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F7DC"/>
              </a:solidFill>
            </a:endParaRPr>
          </a:p>
        </p:txBody>
      </p:sp>
      <p:sp>
        <p:nvSpPr>
          <p:cNvPr id="10" name="Rectangle 9">
            <a:extLst>
              <a:ext uri="{FF2B5EF4-FFF2-40B4-BE49-F238E27FC236}">
                <a16:creationId xmlns:a16="http://schemas.microsoft.com/office/drawing/2014/main" id="{0409CC5A-52DA-4412-922E-5F82495B4DBE}"/>
              </a:ext>
            </a:extLst>
          </p:cNvPr>
          <p:cNvSpPr/>
          <p:nvPr userDrawn="1"/>
        </p:nvSpPr>
        <p:spPr>
          <a:xfrm>
            <a:off x="-1" y="0"/>
            <a:ext cx="4309353" cy="685800"/>
          </a:xfrm>
          <a:prstGeom prst="rect">
            <a:avLst/>
          </a:prstGeom>
          <a:solidFill>
            <a:srgbClr val="16496F"/>
          </a:solidFill>
          <a:ln>
            <a:solidFill>
              <a:srgbClr val="1649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dirty="0">
                <a:solidFill>
                  <a:schemeClr val="bg1"/>
                </a:solidFill>
                <a:latin typeface="Verdana" panose="020B0604030504040204" pitchFamily="34" charset="0"/>
              </a:rPr>
              <a:t>Quick Action: INB</a:t>
            </a:r>
          </a:p>
        </p:txBody>
      </p:sp>
      <p:sp>
        <p:nvSpPr>
          <p:cNvPr id="8" name="TextBox 7">
            <a:extLst>
              <a:ext uri="{FF2B5EF4-FFF2-40B4-BE49-F238E27FC236}">
                <a16:creationId xmlns:a16="http://schemas.microsoft.com/office/drawing/2014/main" id="{1886FDD2-51EF-4ED4-B264-557A90876473}"/>
              </a:ext>
            </a:extLst>
          </p:cNvPr>
          <p:cNvSpPr txBox="1"/>
          <p:nvPr userDrawn="1"/>
        </p:nvSpPr>
        <p:spPr>
          <a:xfrm>
            <a:off x="10559578" y="5240179"/>
            <a:ext cx="1785666" cy="246221"/>
          </a:xfrm>
          <a:prstGeom prst="rect">
            <a:avLst/>
          </a:prstGeom>
          <a:noFill/>
        </p:spPr>
        <p:txBody>
          <a:bodyPr wrap="square" rtlCol="0">
            <a:spAutoFit/>
          </a:bodyPr>
          <a:lstStyle/>
          <a:p>
            <a:r>
              <a:rPr lang="en-US" sz="1000" dirty="0">
                <a:solidFill>
                  <a:schemeClr val="accent4"/>
                </a:solidFill>
                <a:latin typeface="Verdana" panose="020B0604030504040204" pitchFamily="34" charset="0"/>
              </a:rPr>
              <a:t>© Kesler Science, LLC</a:t>
            </a:r>
          </a:p>
        </p:txBody>
      </p:sp>
      <p:pic>
        <p:nvPicPr>
          <p:cNvPr id="6" name="Picture 5" descr="A picture containing drawing&#10;&#10;Description automatically generated">
            <a:extLst>
              <a:ext uri="{FF2B5EF4-FFF2-40B4-BE49-F238E27FC236}">
                <a16:creationId xmlns:a16="http://schemas.microsoft.com/office/drawing/2014/main" id="{B63284E9-7434-4837-96DC-9DA19958A0FA}"/>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98474" y="76136"/>
            <a:ext cx="533527" cy="533527"/>
          </a:xfrm>
          <a:prstGeom prst="rect">
            <a:avLst/>
          </a:prstGeom>
        </p:spPr>
      </p:pic>
    </p:spTree>
    <p:extLst>
      <p:ext uri="{BB962C8B-B14F-4D97-AF65-F5344CB8AC3E}">
        <p14:creationId xmlns:p14="http://schemas.microsoft.com/office/powerpoint/2010/main" val="3689819778"/>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B86FB-88F1-4DFB-9F8F-0BF9C22E601C}"/>
              </a:ext>
            </a:extLst>
          </p:cNvPr>
          <p:cNvSpPr/>
          <p:nvPr userDrawn="1"/>
        </p:nvSpPr>
        <p:spPr>
          <a:xfrm>
            <a:off x="-1" y="0"/>
            <a:ext cx="4309353" cy="685800"/>
          </a:xfrm>
          <a:prstGeom prst="rect">
            <a:avLst/>
          </a:prstGeom>
          <a:solidFill>
            <a:srgbClr val="F3A32F"/>
          </a:solidFill>
          <a:ln>
            <a:solidFill>
              <a:srgbClr val="F3A3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atin typeface="Verdana" panose="020B0604030504040204" pitchFamily="34" charset="0"/>
              </a:rPr>
              <a:t>Last Look</a:t>
            </a:r>
          </a:p>
        </p:txBody>
      </p:sp>
      <p:pic>
        <p:nvPicPr>
          <p:cNvPr id="4" name="Picture 3" descr="A picture containing drawing&#10;&#10;Description automatically generated">
            <a:extLst>
              <a:ext uri="{FF2B5EF4-FFF2-40B4-BE49-F238E27FC236}">
                <a16:creationId xmlns:a16="http://schemas.microsoft.com/office/drawing/2014/main" id="{7C91B6FC-EFB4-4050-879B-F2069C62C835}"/>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37514" y="64008"/>
            <a:ext cx="1023631" cy="557784"/>
          </a:xfrm>
          <a:prstGeom prst="rect">
            <a:avLst/>
          </a:prstGeom>
        </p:spPr>
      </p:pic>
      <p:sp>
        <p:nvSpPr>
          <p:cNvPr id="8" name="Title 1">
            <a:extLst>
              <a:ext uri="{FF2B5EF4-FFF2-40B4-BE49-F238E27FC236}">
                <a16:creationId xmlns:a16="http://schemas.microsoft.com/office/drawing/2014/main" id="{2B382EE0-F66D-422D-A139-4C0109AAABC1}"/>
              </a:ext>
            </a:extLst>
          </p:cNvPr>
          <p:cNvSpPr txBox="1">
            <a:spLocks/>
          </p:cNvSpPr>
          <p:nvPr userDrawn="1"/>
        </p:nvSpPr>
        <p:spPr>
          <a:xfrm>
            <a:off x="4318437" y="4005"/>
            <a:ext cx="7882648" cy="725337"/>
          </a:xfrm>
          <a:prstGeom prst="rect">
            <a:avLst/>
          </a:prstGeom>
        </p:spPr>
        <p:txBody>
          <a:bodyPr vert="horz" lIns="73152" tIns="36576" rIns="73152" bIns="36576" rtlCol="0" anchor="b">
            <a:normAutofit/>
          </a:bodyPr>
          <a:lstStyle>
            <a:lvl1pPr algn="l" defTabSz="914400" rtl="0" eaLnBrk="1" latinLnBrk="0" hangingPunct="1">
              <a:spcBef>
                <a:spcPct val="0"/>
              </a:spcBef>
              <a:buNone/>
              <a:defRPr sz="3400" b="0" i="0" kern="1200">
                <a:solidFill>
                  <a:schemeClr val="accent1"/>
                </a:solidFill>
                <a:latin typeface="Century Gothic" charset="0"/>
                <a:ea typeface="Century Gothic" charset="0"/>
                <a:cs typeface="Century Gothic" charset="0"/>
              </a:defRPr>
            </a:lvl1pPr>
          </a:lstStyle>
          <a:p>
            <a:pPr algn="ctr"/>
            <a:r>
              <a:rPr lang="en-US" sz="3600" b="1" dirty="0">
                <a:solidFill>
                  <a:schemeClr val="bg1"/>
                </a:solidFill>
                <a:latin typeface="Verdana" panose="020B0604030504040204" pitchFamily="34" charset="0"/>
                <a:ea typeface="Verdana" panose="020B0604030504040204" pitchFamily="34" charset="0"/>
              </a:rPr>
              <a:t>Visible Light</a:t>
            </a:r>
          </a:p>
        </p:txBody>
      </p:sp>
    </p:spTree>
    <p:extLst>
      <p:ext uri="{BB962C8B-B14F-4D97-AF65-F5344CB8AC3E}">
        <p14:creationId xmlns:p14="http://schemas.microsoft.com/office/powerpoint/2010/main" val="1326811817"/>
      </p:ext>
    </p:extLst>
  </p:cSld>
  <p:clrMap bg1="lt1" tx1="dk1" bg2="lt2" tx2="dk2" accent1="accent1" accent2="accent2" accent3="accent3" accent4="accent4" accent5="accent5" accent6="accent6" hlink="hlink" folHlink="folHlink"/>
  <p:sldLayoutIdLst>
    <p:sldLayoutId id="214748393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slideLayout" Target="../slideLayouts/slideLayout12.xml"/><Relationship Id="rId1" Type="http://schemas.openxmlformats.org/officeDocument/2006/relationships/video" Target="https://www.youtube.com/embed/FJe42WzToFE?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4">
            <a:extLst>
              <a:ext uri="{FF2B5EF4-FFF2-40B4-BE49-F238E27FC236}">
                <a16:creationId xmlns:a16="http://schemas.microsoft.com/office/drawing/2014/main" id="{FD715E70-EF4C-4B83-A5DC-0F59AD614F5B}"/>
              </a:ext>
            </a:extLst>
          </p:cNvPr>
          <p:cNvGraphicFramePr>
            <a:graphicFrameLocks noGrp="1"/>
          </p:cNvGraphicFramePr>
          <p:nvPr>
            <p:extLst>
              <p:ext uri="{D42A27DB-BD31-4B8C-83A1-F6EECF244321}">
                <p14:modId xmlns:p14="http://schemas.microsoft.com/office/powerpoint/2010/main" val="2129851188"/>
              </p:ext>
            </p:extLst>
          </p:nvPr>
        </p:nvGraphicFramePr>
        <p:xfrm>
          <a:off x="1013460" y="1143000"/>
          <a:ext cx="10316391" cy="4495220"/>
        </p:xfrm>
        <a:graphic>
          <a:graphicData uri="http://schemas.openxmlformats.org/drawingml/2006/table">
            <a:tbl>
              <a:tblPr>
                <a:tableStyleId>{073A0DAA-6AF3-43AB-8588-CEC1D06C72B9}</a:tableStyleId>
              </a:tblPr>
              <a:tblGrid>
                <a:gridCol w="10316391">
                  <a:extLst>
                    <a:ext uri="{9D8B030D-6E8A-4147-A177-3AD203B41FA5}">
                      <a16:colId xmlns:a16="http://schemas.microsoft.com/office/drawing/2014/main" val="3237618507"/>
                    </a:ext>
                  </a:extLst>
                </a:gridCol>
              </a:tblGrid>
              <a:tr h="625420">
                <a:tc>
                  <a:txBody>
                    <a:bodyPr/>
                    <a:lstStyle/>
                    <a:p>
                      <a:r>
                        <a:rPr lang="en-US" dirty="0"/>
                        <a:t>Use this space to jot down notes and drawings that will help you remember important ideas from this lesson. Here are a few vocabulary terms that you need to be familiar with. </a:t>
                      </a:r>
                      <a:r>
                        <a:rPr lang="en-US" i="1" dirty="0">
                          <a:solidFill>
                            <a:srgbClr val="FF0000"/>
                          </a:solidFill>
                        </a:rPr>
                        <a:t>Write the following vocabulary in your notebook (word and definition if you don’t have them in there yet)</a:t>
                      </a:r>
                      <a:endParaRPr lang="en-US" i="1" dirty="0"/>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448485"/>
                  </a:ext>
                </a:extLst>
              </a:tr>
              <a:tr h="33065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solidFill>
                            <a:schemeClr val="accent3">
                              <a:lumMod val="50000"/>
                            </a:schemeClr>
                          </a:solidFill>
                        </a:rPr>
                        <a:t>WORK</a:t>
                      </a:r>
                      <a:r>
                        <a:rPr lang="en-US" dirty="0">
                          <a:solidFill>
                            <a:schemeClr val="accent3">
                              <a:lumMod val="50000"/>
                            </a:schemeClr>
                          </a:solidFill>
                        </a:rPr>
                        <a:t>- occurs when a FORCE is applied to an object and the object moves in the same direction that the force is applied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3">
                            <a:lumMod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solidFill>
                            <a:schemeClr val="accent3">
                              <a:lumMod val="50000"/>
                            </a:schemeClr>
                          </a:solidFill>
                        </a:rPr>
                        <a:t>ENERGY</a:t>
                      </a:r>
                      <a:r>
                        <a:rPr lang="en-US" dirty="0">
                          <a:solidFill>
                            <a:schemeClr val="accent3">
                              <a:lumMod val="50000"/>
                            </a:schemeClr>
                          </a:solidFill>
                        </a:rPr>
                        <a:t>- the ABILITY to do work or move or cause a change in matter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3">
                            <a:lumMod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solidFill>
                            <a:schemeClr val="accent3">
                              <a:lumMod val="50000"/>
                            </a:schemeClr>
                          </a:solidFill>
                        </a:rPr>
                        <a:t>POTENTIAL ENERGY- </a:t>
                      </a:r>
                      <a:r>
                        <a:rPr lang="en-US" dirty="0">
                          <a:solidFill>
                            <a:schemeClr val="accent3">
                              <a:lumMod val="50000"/>
                            </a:schemeClr>
                          </a:solidFill>
                        </a:rPr>
                        <a:t>stored energy due to its position and depends on mass and the height of the object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3">
                            <a:lumMod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solidFill>
                            <a:schemeClr val="accent3">
                              <a:lumMod val="50000"/>
                            </a:schemeClr>
                          </a:solidFill>
                        </a:rPr>
                        <a:t>KINETIC ENERGY- </a:t>
                      </a:r>
                      <a:r>
                        <a:rPr lang="en-US" dirty="0">
                          <a:solidFill>
                            <a:schemeClr val="accent3">
                              <a:lumMod val="50000"/>
                            </a:schemeClr>
                          </a:solidFill>
                        </a:rPr>
                        <a:t>energy of motion dependent on the mass and speed of the object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3">
                            <a:lumMod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3">
                            <a:lumMod val="50000"/>
                          </a:schemeClr>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45067500"/>
                  </a:ext>
                </a:extLst>
              </a:tr>
            </a:tbl>
          </a:graphicData>
        </a:graphic>
      </p:graphicFrame>
    </p:spTree>
    <p:extLst>
      <p:ext uri="{BB962C8B-B14F-4D97-AF65-F5344CB8AC3E}">
        <p14:creationId xmlns:p14="http://schemas.microsoft.com/office/powerpoint/2010/main" val="12946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OFFICIAL JURASSIC WORLD VELOCICOASTER POV">
            <a:hlinkClick r:id="" action="ppaction://media"/>
            <a:extLst>
              <a:ext uri="{FF2B5EF4-FFF2-40B4-BE49-F238E27FC236}">
                <a16:creationId xmlns:a16="http://schemas.microsoft.com/office/drawing/2014/main" id="{873AF36F-67C0-44AA-A00F-FB1992900098}"/>
              </a:ext>
            </a:extLst>
          </p:cNvPr>
          <p:cNvPicPr>
            <a:picLocks noRot="1" noChangeAspect="1"/>
          </p:cNvPicPr>
          <p:nvPr>
            <a:videoFile r:link="rId1"/>
          </p:nvPr>
        </p:nvPicPr>
        <p:blipFill>
          <a:blip r:embed="rId3"/>
          <a:stretch>
            <a:fillRect/>
          </a:stretch>
        </p:blipFill>
        <p:spPr>
          <a:xfrm>
            <a:off x="0" y="76200"/>
            <a:ext cx="12192000" cy="5410200"/>
          </a:xfrm>
          <a:prstGeom prst="rect">
            <a:avLst/>
          </a:prstGeom>
        </p:spPr>
      </p:pic>
    </p:spTree>
    <p:extLst>
      <p:ext uri="{BB962C8B-B14F-4D97-AF65-F5344CB8AC3E}">
        <p14:creationId xmlns:p14="http://schemas.microsoft.com/office/powerpoint/2010/main" val="103471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DBD9F4E-9CB0-402F-A88A-02C965F98B8A}"/>
              </a:ext>
            </a:extLst>
          </p:cNvPr>
          <p:cNvSpPr/>
          <p:nvPr/>
        </p:nvSpPr>
        <p:spPr>
          <a:xfrm>
            <a:off x="160020" y="3352800"/>
            <a:ext cx="3916680" cy="853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5A3B253-CDA0-44C9-9DD8-D31E5691A2A9}"/>
              </a:ext>
            </a:extLst>
          </p:cNvPr>
          <p:cNvSpPr txBox="1"/>
          <p:nvPr/>
        </p:nvSpPr>
        <p:spPr>
          <a:xfrm>
            <a:off x="1082040" y="1051560"/>
            <a:ext cx="3063240" cy="276999"/>
          </a:xfrm>
          <a:prstGeom prst="rect">
            <a:avLst/>
          </a:prstGeom>
          <a:noFill/>
        </p:spPr>
        <p:txBody>
          <a:bodyPr wrap="square" rtlCol="0">
            <a:spAutoFit/>
          </a:bodyPr>
          <a:lstStyle/>
          <a:p>
            <a:r>
              <a:rPr lang="en-US" sz="1200" dirty="0">
                <a:solidFill>
                  <a:srgbClr val="FF0000"/>
                </a:solidFill>
              </a:rPr>
              <a:t>Use the video from the previous slide</a:t>
            </a:r>
          </a:p>
        </p:txBody>
      </p:sp>
    </p:spTree>
    <p:extLst>
      <p:ext uri="{BB962C8B-B14F-4D97-AF65-F5344CB8AC3E}">
        <p14:creationId xmlns:p14="http://schemas.microsoft.com/office/powerpoint/2010/main" val="1323189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009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4B1C333-73B2-4C8B-9BDF-E577A42797A7}"/>
              </a:ext>
            </a:extLst>
          </p:cNvPr>
          <p:cNvSpPr/>
          <p:nvPr/>
        </p:nvSpPr>
        <p:spPr>
          <a:xfrm>
            <a:off x="2248316" y="4077600"/>
            <a:ext cx="1920240" cy="36576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stored energy</a:t>
            </a:r>
          </a:p>
        </p:txBody>
      </p:sp>
      <p:sp>
        <p:nvSpPr>
          <p:cNvPr id="5" name="Rectangle: Rounded Corners 4">
            <a:extLst>
              <a:ext uri="{FF2B5EF4-FFF2-40B4-BE49-F238E27FC236}">
                <a16:creationId xmlns:a16="http://schemas.microsoft.com/office/drawing/2014/main" id="{16ABDB43-6542-42E7-A369-978D8105D0D8}"/>
              </a:ext>
            </a:extLst>
          </p:cNvPr>
          <p:cNvSpPr/>
          <p:nvPr/>
        </p:nvSpPr>
        <p:spPr>
          <a:xfrm>
            <a:off x="264706" y="4075904"/>
            <a:ext cx="1920240" cy="36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energy of motion</a:t>
            </a:r>
          </a:p>
        </p:txBody>
      </p:sp>
      <p:sp>
        <p:nvSpPr>
          <p:cNvPr id="7" name="Rectangle: Rounded Corners 6">
            <a:extLst>
              <a:ext uri="{FF2B5EF4-FFF2-40B4-BE49-F238E27FC236}">
                <a16:creationId xmlns:a16="http://schemas.microsoft.com/office/drawing/2014/main" id="{7BE816AB-6795-4132-91DD-E58907FF3CAF}"/>
              </a:ext>
            </a:extLst>
          </p:cNvPr>
          <p:cNvSpPr/>
          <p:nvPr/>
        </p:nvSpPr>
        <p:spPr>
          <a:xfrm>
            <a:off x="2250817" y="3568727"/>
            <a:ext cx="1920240" cy="36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increased based on position/height</a:t>
            </a:r>
          </a:p>
        </p:txBody>
      </p:sp>
      <p:sp>
        <p:nvSpPr>
          <p:cNvPr id="9" name="Rectangle: Rounded Corners 8">
            <a:extLst>
              <a:ext uri="{FF2B5EF4-FFF2-40B4-BE49-F238E27FC236}">
                <a16:creationId xmlns:a16="http://schemas.microsoft.com/office/drawing/2014/main" id="{E32FA146-D0F1-4D2E-800D-0CEA7C47461C}"/>
              </a:ext>
            </a:extLst>
          </p:cNvPr>
          <p:cNvSpPr/>
          <p:nvPr/>
        </p:nvSpPr>
        <p:spPr>
          <a:xfrm>
            <a:off x="262205" y="2042108"/>
            <a:ext cx="1920240" cy="36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top of roller coaster</a:t>
            </a:r>
          </a:p>
        </p:txBody>
      </p:sp>
      <p:sp>
        <p:nvSpPr>
          <p:cNvPr id="11" name="Rectangle: Rounded Corners 10">
            <a:extLst>
              <a:ext uri="{FF2B5EF4-FFF2-40B4-BE49-F238E27FC236}">
                <a16:creationId xmlns:a16="http://schemas.microsoft.com/office/drawing/2014/main" id="{3121AE8C-EF67-48CF-BBB5-C0B81CE3577B}"/>
              </a:ext>
            </a:extLst>
          </p:cNvPr>
          <p:cNvSpPr/>
          <p:nvPr/>
        </p:nvSpPr>
        <p:spPr>
          <a:xfrm>
            <a:off x="262205" y="4584351"/>
            <a:ext cx="1920240" cy="36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tree branch about to fall</a:t>
            </a:r>
          </a:p>
        </p:txBody>
      </p:sp>
      <p:sp>
        <p:nvSpPr>
          <p:cNvPr id="13" name="Rectangle: Rounded Corners 12">
            <a:extLst>
              <a:ext uri="{FF2B5EF4-FFF2-40B4-BE49-F238E27FC236}">
                <a16:creationId xmlns:a16="http://schemas.microsoft.com/office/drawing/2014/main" id="{3AEF81F1-960F-4AD7-9CDD-8590E75E6A9D}"/>
              </a:ext>
            </a:extLst>
          </p:cNvPr>
          <p:cNvSpPr/>
          <p:nvPr/>
        </p:nvSpPr>
        <p:spPr>
          <a:xfrm>
            <a:off x="264706" y="3567455"/>
            <a:ext cx="1920240" cy="36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not moving</a:t>
            </a:r>
          </a:p>
        </p:txBody>
      </p:sp>
      <p:sp>
        <p:nvSpPr>
          <p:cNvPr id="15" name="Rectangle: Rounded Corners 14">
            <a:extLst>
              <a:ext uri="{FF2B5EF4-FFF2-40B4-BE49-F238E27FC236}">
                <a16:creationId xmlns:a16="http://schemas.microsoft.com/office/drawing/2014/main" id="{68DB89EC-0118-4A1A-BBAB-F759E2D2DC9E}"/>
              </a:ext>
            </a:extLst>
          </p:cNvPr>
          <p:cNvSpPr/>
          <p:nvPr/>
        </p:nvSpPr>
        <p:spPr>
          <a:xfrm>
            <a:off x="264706" y="2550557"/>
            <a:ext cx="1920240" cy="36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increases as motion increases</a:t>
            </a:r>
          </a:p>
        </p:txBody>
      </p:sp>
      <p:sp>
        <p:nvSpPr>
          <p:cNvPr id="17" name="Rectangle: Rounded Corners 16">
            <a:extLst>
              <a:ext uri="{FF2B5EF4-FFF2-40B4-BE49-F238E27FC236}">
                <a16:creationId xmlns:a16="http://schemas.microsoft.com/office/drawing/2014/main" id="{864E9D60-0D97-49B1-88BE-01152C0ABDF4}"/>
              </a:ext>
            </a:extLst>
          </p:cNvPr>
          <p:cNvSpPr/>
          <p:nvPr/>
        </p:nvSpPr>
        <p:spPr>
          <a:xfrm>
            <a:off x="2250817" y="2550981"/>
            <a:ext cx="1920240" cy="36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car driving fast</a:t>
            </a:r>
          </a:p>
        </p:txBody>
      </p:sp>
      <p:sp>
        <p:nvSpPr>
          <p:cNvPr id="19" name="Rectangle: Rounded Corners 18">
            <a:extLst>
              <a:ext uri="{FF2B5EF4-FFF2-40B4-BE49-F238E27FC236}">
                <a16:creationId xmlns:a16="http://schemas.microsoft.com/office/drawing/2014/main" id="{0317496E-E031-47B0-8706-9C38ADB8539A}"/>
              </a:ext>
            </a:extLst>
          </p:cNvPr>
          <p:cNvSpPr/>
          <p:nvPr/>
        </p:nvSpPr>
        <p:spPr>
          <a:xfrm>
            <a:off x="2248316" y="4584351"/>
            <a:ext cx="1920240" cy="36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a motor spinning</a:t>
            </a:r>
          </a:p>
        </p:txBody>
      </p:sp>
      <p:sp>
        <p:nvSpPr>
          <p:cNvPr id="21" name="Rectangle: Rounded Corners 20">
            <a:extLst>
              <a:ext uri="{FF2B5EF4-FFF2-40B4-BE49-F238E27FC236}">
                <a16:creationId xmlns:a16="http://schemas.microsoft.com/office/drawing/2014/main" id="{685B1A30-E9B6-4F52-BC1E-04F5D8486D5F}"/>
              </a:ext>
            </a:extLst>
          </p:cNvPr>
          <p:cNvSpPr/>
          <p:nvPr/>
        </p:nvSpPr>
        <p:spPr>
          <a:xfrm>
            <a:off x="264706" y="3059006"/>
            <a:ext cx="1920240" cy="36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someone running</a:t>
            </a:r>
          </a:p>
        </p:txBody>
      </p:sp>
      <p:sp>
        <p:nvSpPr>
          <p:cNvPr id="23" name="Rectangle: Rounded Corners 22">
            <a:extLst>
              <a:ext uri="{FF2B5EF4-FFF2-40B4-BE49-F238E27FC236}">
                <a16:creationId xmlns:a16="http://schemas.microsoft.com/office/drawing/2014/main" id="{BDEE8EE4-E007-409B-AF41-3FB3FFFF59B5}"/>
              </a:ext>
            </a:extLst>
          </p:cNvPr>
          <p:cNvSpPr/>
          <p:nvPr/>
        </p:nvSpPr>
        <p:spPr>
          <a:xfrm>
            <a:off x="2250817" y="2042108"/>
            <a:ext cx="1920240" cy="36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types of energy</a:t>
            </a:r>
          </a:p>
        </p:txBody>
      </p:sp>
      <p:sp>
        <p:nvSpPr>
          <p:cNvPr id="25" name="Rectangle: Rounded Corners 24">
            <a:extLst>
              <a:ext uri="{FF2B5EF4-FFF2-40B4-BE49-F238E27FC236}">
                <a16:creationId xmlns:a16="http://schemas.microsoft.com/office/drawing/2014/main" id="{FF1EE09F-15A5-4762-B22E-82EE55C12980}"/>
              </a:ext>
            </a:extLst>
          </p:cNvPr>
          <p:cNvSpPr/>
          <p:nvPr/>
        </p:nvSpPr>
        <p:spPr>
          <a:xfrm>
            <a:off x="2250817" y="3059854"/>
            <a:ext cx="1920240" cy="3678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100" dirty="0">
                <a:solidFill>
                  <a:schemeClr val="tx1"/>
                </a:solidFill>
              </a:rPr>
              <a:t>transforms into other forms of energy </a:t>
            </a:r>
          </a:p>
        </p:txBody>
      </p:sp>
    </p:spTree>
    <p:extLst>
      <p:ext uri="{BB962C8B-B14F-4D97-AF65-F5344CB8AC3E}">
        <p14:creationId xmlns:p14="http://schemas.microsoft.com/office/powerpoint/2010/main" val="3981782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670B45E-C33D-4361-9F9D-C62EA2EDDD62}"/>
              </a:ext>
            </a:extLst>
          </p:cNvPr>
          <p:cNvSpPr/>
          <p:nvPr/>
        </p:nvSpPr>
        <p:spPr>
          <a:xfrm>
            <a:off x="1831779" y="1710626"/>
            <a:ext cx="2318437" cy="82296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kern="1200" dirty="0">
                <a:solidFill>
                  <a:schemeClr val="accent1">
                    <a:lumMod val="75000"/>
                  </a:schemeClr>
                </a:solidFill>
                <a:latin typeface="+mn-lt"/>
                <a:ea typeface="+mn-ea"/>
                <a:cs typeface="+mn-cs"/>
              </a:rPr>
              <a:t>Losing POTENTIAL energy and gaining KINETIC energy</a:t>
            </a:r>
          </a:p>
        </p:txBody>
      </p:sp>
      <p:sp>
        <p:nvSpPr>
          <p:cNvPr id="5" name="Rectangle: Rounded Corners 4">
            <a:extLst>
              <a:ext uri="{FF2B5EF4-FFF2-40B4-BE49-F238E27FC236}">
                <a16:creationId xmlns:a16="http://schemas.microsoft.com/office/drawing/2014/main" id="{B4295BD8-84EA-40D5-8235-DD8DD19529B9}"/>
              </a:ext>
            </a:extLst>
          </p:cNvPr>
          <p:cNvSpPr/>
          <p:nvPr/>
        </p:nvSpPr>
        <p:spPr>
          <a:xfrm>
            <a:off x="1831779" y="3350502"/>
            <a:ext cx="2318437" cy="82296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kern="1200" dirty="0">
                <a:solidFill>
                  <a:schemeClr val="accent1">
                    <a:lumMod val="75000"/>
                  </a:schemeClr>
                </a:solidFill>
                <a:latin typeface="+mn-lt"/>
                <a:ea typeface="+mn-ea"/>
                <a:cs typeface="+mn-cs"/>
              </a:rPr>
              <a:t>Losing KINETIC energy and gaining POTENTIAL energy</a:t>
            </a:r>
          </a:p>
        </p:txBody>
      </p:sp>
      <p:sp>
        <p:nvSpPr>
          <p:cNvPr id="7" name="Rectangle: Rounded Corners 6">
            <a:extLst>
              <a:ext uri="{FF2B5EF4-FFF2-40B4-BE49-F238E27FC236}">
                <a16:creationId xmlns:a16="http://schemas.microsoft.com/office/drawing/2014/main" id="{C1B9787B-2F26-4313-A525-093C7ED7B68D}"/>
              </a:ext>
            </a:extLst>
          </p:cNvPr>
          <p:cNvSpPr/>
          <p:nvPr/>
        </p:nvSpPr>
        <p:spPr>
          <a:xfrm>
            <a:off x="139137" y="4172777"/>
            <a:ext cx="2318437" cy="82296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kern="1200" dirty="0">
                <a:solidFill>
                  <a:schemeClr val="accent1">
                    <a:lumMod val="75000"/>
                  </a:schemeClr>
                </a:solidFill>
                <a:latin typeface="+mn-lt"/>
                <a:ea typeface="+mn-ea"/>
                <a:cs typeface="+mn-cs"/>
              </a:rPr>
              <a:t>mostly </a:t>
            </a:r>
            <a:r>
              <a:rPr lang="en-US" sz="1400" u="sng" kern="1200" dirty="0">
                <a:solidFill>
                  <a:schemeClr val="accent1">
                    <a:lumMod val="75000"/>
                  </a:schemeClr>
                </a:solidFill>
                <a:latin typeface="+mn-lt"/>
                <a:ea typeface="+mn-ea"/>
                <a:cs typeface="+mn-cs"/>
              </a:rPr>
              <a:t>POTENTIAL</a:t>
            </a:r>
            <a:r>
              <a:rPr lang="en-US" sz="1400" kern="1200" dirty="0">
                <a:solidFill>
                  <a:schemeClr val="accent1">
                    <a:lumMod val="75000"/>
                  </a:schemeClr>
                </a:solidFill>
                <a:latin typeface="+mn-lt"/>
                <a:ea typeface="+mn-ea"/>
                <a:cs typeface="+mn-cs"/>
              </a:rPr>
              <a:t> energy</a:t>
            </a:r>
          </a:p>
        </p:txBody>
      </p:sp>
      <p:sp>
        <p:nvSpPr>
          <p:cNvPr id="9" name="Rectangle: Rounded Corners 8">
            <a:extLst>
              <a:ext uri="{FF2B5EF4-FFF2-40B4-BE49-F238E27FC236}">
                <a16:creationId xmlns:a16="http://schemas.microsoft.com/office/drawing/2014/main" id="{23241BE6-9D2E-4C75-B978-E8A05447E581}"/>
              </a:ext>
            </a:extLst>
          </p:cNvPr>
          <p:cNvSpPr/>
          <p:nvPr/>
        </p:nvSpPr>
        <p:spPr>
          <a:xfrm>
            <a:off x="139137" y="2532901"/>
            <a:ext cx="2318437" cy="82296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kern="1200" dirty="0">
                <a:solidFill>
                  <a:schemeClr val="accent1">
                    <a:lumMod val="75000"/>
                  </a:schemeClr>
                </a:solidFill>
                <a:latin typeface="+mn-lt"/>
                <a:ea typeface="+mn-ea"/>
                <a:cs typeface="+mn-cs"/>
              </a:rPr>
              <a:t>mostly </a:t>
            </a:r>
            <a:r>
              <a:rPr lang="en-US" sz="1400" u="sng" kern="1200" dirty="0">
                <a:solidFill>
                  <a:schemeClr val="accent1">
                    <a:lumMod val="75000"/>
                  </a:schemeClr>
                </a:solidFill>
                <a:latin typeface="+mn-lt"/>
                <a:ea typeface="+mn-ea"/>
                <a:cs typeface="+mn-cs"/>
              </a:rPr>
              <a:t>KINETIC</a:t>
            </a:r>
            <a:r>
              <a:rPr lang="en-US" sz="1400" kern="1200" dirty="0">
                <a:solidFill>
                  <a:schemeClr val="accent1">
                    <a:lumMod val="75000"/>
                  </a:schemeClr>
                </a:solidFill>
                <a:latin typeface="+mn-lt"/>
                <a:ea typeface="+mn-ea"/>
                <a:cs typeface="+mn-cs"/>
              </a:rPr>
              <a:t> energy</a:t>
            </a:r>
          </a:p>
        </p:txBody>
      </p:sp>
    </p:spTree>
    <p:extLst>
      <p:ext uri="{BB962C8B-B14F-4D97-AF65-F5344CB8AC3E}">
        <p14:creationId xmlns:p14="http://schemas.microsoft.com/office/powerpoint/2010/main" val="990006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a:extLst>
              <a:ext uri="{FF2B5EF4-FFF2-40B4-BE49-F238E27FC236}">
                <a16:creationId xmlns:a16="http://schemas.microsoft.com/office/drawing/2014/main" id="{6E485EAF-2CF5-4FA1-9749-6E88C7612768}"/>
              </a:ext>
            </a:extLst>
          </p:cNvPr>
          <p:cNvSpPr/>
          <p:nvPr/>
        </p:nvSpPr>
        <p:spPr>
          <a:xfrm>
            <a:off x="8206740" y="1463040"/>
            <a:ext cx="914400" cy="537972"/>
          </a:xfrm>
          <a:prstGeom prst="flowChartPunchedTape">
            <a:avLst/>
          </a:prstGeom>
          <a:solidFill>
            <a:srgbClr val="0C3956"/>
          </a:solidFill>
          <a:ln>
            <a:solidFill>
              <a:srgbClr val="0C3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a:t>
            </a:r>
          </a:p>
        </p:txBody>
      </p:sp>
      <p:sp>
        <p:nvSpPr>
          <p:cNvPr id="5" name="Flowchart: Punched Tape 4">
            <a:extLst>
              <a:ext uri="{FF2B5EF4-FFF2-40B4-BE49-F238E27FC236}">
                <a16:creationId xmlns:a16="http://schemas.microsoft.com/office/drawing/2014/main" id="{3F13F242-FBBC-45EA-974A-E62E7E3F7E33}"/>
              </a:ext>
            </a:extLst>
          </p:cNvPr>
          <p:cNvSpPr/>
          <p:nvPr/>
        </p:nvSpPr>
        <p:spPr>
          <a:xfrm>
            <a:off x="10363200" y="1463040"/>
            <a:ext cx="914400" cy="537972"/>
          </a:xfrm>
          <a:prstGeom prst="flowChartPunchedTape">
            <a:avLst/>
          </a:prstGeom>
          <a:solidFill>
            <a:srgbClr val="0C3956"/>
          </a:solidFill>
          <a:ln>
            <a:solidFill>
              <a:srgbClr val="0C3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KE</a:t>
            </a:r>
          </a:p>
        </p:txBody>
      </p:sp>
      <p:sp>
        <p:nvSpPr>
          <p:cNvPr id="7" name="Flowchart: Punched Tape 6">
            <a:extLst>
              <a:ext uri="{FF2B5EF4-FFF2-40B4-BE49-F238E27FC236}">
                <a16:creationId xmlns:a16="http://schemas.microsoft.com/office/drawing/2014/main" id="{03EEA3F4-561A-49D1-8799-D968290F7DD2}"/>
              </a:ext>
            </a:extLst>
          </p:cNvPr>
          <p:cNvSpPr/>
          <p:nvPr/>
        </p:nvSpPr>
        <p:spPr>
          <a:xfrm>
            <a:off x="8206740" y="2251710"/>
            <a:ext cx="914400" cy="537972"/>
          </a:xfrm>
          <a:prstGeom prst="flowChartPunchedTape">
            <a:avLst/>
          </a:prstGeom>
          <a:solidFill>
            <a:srgbClr val="0C3956"/>
          </a:solidFill>
          <a:ln>
            <a:solidFill>
              <a:srgbClr val="0C3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a:t>
            </a:r>
          </a:p>
        </p:txBody>
      </p:sp>
      <p:sp>
        <p:nvSpPr>
          <p:cNvPr id="9" name="Flowchart: Punched Tape 8">
            <a:extLst>
              <a:ext uri="{FF2B5EF4-FFF2-40B4-BE49-F238E27FC236}">
                <a16:creationId xmlns:a16="http://schemas.microsoft.com/office/drawing/2014/main" id="{8665CBBA-467D-4C73-B498-1FC089EA6B33}"/>
              </a:ext>
            </a:extLst>
          </p:cNvPr>
          <p:cNvSpPr/>
          <p:nvPr/>
        </p:nvSpPr>
        <p:spPr>
          <a:xfrm>
            <a:off x="10363200" y="2251710"/>
            <a:ext cx="914400" cy="537972"/>
          </a:xfrm>
          <a:prstGeom prst="flowChartPunchedTape">
            <a:avLst/>
          </a:prstGeom>
          <a:solidFill>
            <a:srgbClr val="0C3956"/>
          </a:solidFill>
          <a:ln>
            <a:solidFill>
              <a:srgbClr val="0C3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KE</a:t>
            </a:r>
          </a:p>
        </p:txBody>
      </p:sp>
      <p:sp>
        <p:nvSpPr>
          <p:cNvPr id="11" name="Flowchart: Punched Tape 10">
            <a:extLst>
              <a:ext uri="{FF2B5EF4-FFF2-40B4-BE49-F238E27FC236}">
                <a16:creationId xmlns:a16="http://schemas.microsoft.com/office/drawing/2014/main" id="{85CE0F21-E5DA-4E6A-B8DE-B61091548DE4}"/>
              </a:ext>
            </a:extLst>
          </p:cNvPr>
          <p:cNvSpPr/>
          <p:nvPr/>
        </p:nvSpPr>
        <p:spPr>
          <a:xfrm>
            <a:off x="8206740" y="3040380"/>
            <a:ext cx="914400" cy="537972"/>
          </a:xfrm>
          <a:prstGeom prst="flowChartPunchedTape">
            <a:avLst/>
          </a:prstGeom>
          <a:solidFill>
            <a:srgbClr val="0C3956"/>
          </a:solidFill>
          <a:ln>
            <a:solidFill>
              <a:srgbClr val="0C3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a:t>
            </a:r>
          </a:p>
        </p:txBody>
      </p:sp>
      <p:sp>
        <p:nvSpPr>
          <p:cNvPr id="13" name="Flowchart: Punched Tape 12">
            <a:extLst>
              <a:ext uri="{FF2B5EF4-FFF2-40B4-BE49-F238E27FC236}">
                <a16:creationId xmlns:a16="http://schemas.microsoft.com/office/drawing/2014/main" id="{C936FC2A-B631-4864-8843-98A2D84B3797}"/>
              </a:ext>
            </a:extLst>
          </p:cNvPr>
          <p:cNvSpPr/>
          <p:nvPr/>
        </p:nvSpPr>
        <p:spPr>
          <a:xfrm>
            <a:off x="10363200" y="3040380"/>
            <a:ext cx="914400" cy="537972"/>
          </a:xfrm>
          <a:prstGeom prst="flowChartPunchedTape">
            <a:avLst/>
          </a:prstGeom>
          <a:solidFill>
            <a:srgbClr val="0C3956"/>
          </a:solidFill>
          <a:ln>
            <a:solidFill>
              <a:srgbClr val="0C3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KE</a:t>
            </a:r>
          </a:p>
        </p:txBody>
      </p:sp>
      <p:sp>
        <p:nvSpPr>
          <p:cNvPr id="15" name="Flowchart: Punched Tape 14">
            <a:extLst>
              <a:ext uri="{FF2B5EF4-FFF2-40B4-BE49-F238E27FC236}">
                <a16:creationId xmlns:a16="http://schemas.microsoft.com/office/drawing/2014/main" id="{4254B74A-7C93-43B7-A401-A9F9889CF502}"/>
              </a:ext>
            </a:extLst>
          </p:cNvPr>
          <p:cNvSpPr/>
          <p:nvPr/>
        </p:nvSpPr>
        <p:spPr>
          <a:xfrm>
            <a:off x="8206740" y="3829050"/>
            <a:ext cx="914400" cy="537972"/>
          </a:xfrm>
          <a:prstGeom prst="flowChartPunchedTape">
            <a:avLst/>
          </a:prstGeom>
          <a:solidFill>
            <a:srgbClr val="0C3956"/>
          </a:solidFill>
          <a:ln>
            <a:solidFill>
              <a:srgbClr val="0C3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a:t>
            </a:r>
          </a:p>
        </p:txBody>
      </p:sp>
      <p:sp>
        <p:nvSpPr>
          <p:cNvPr id="17" name="Flowchart: Punched Tape 16">
            <a:extLst>
              <a:ext uri="{FF2B5EF4-FFF2-40B4-BE49-F238E27FC236}">
                <a16:creationId xmlns:a16="http://schemas.microsoft.com/office/drawing/2014/main" id="{D1E51875-6797-4464-90B6-A61569DAFAA9}"/>
              </a:ext>
            </a:extLst>
          </p:cNvPr>
          <p:cNvSpPr/>
          <p:nvPr/>
        </p:nvSpPr>
        <p:spPr>
          <a:xfrm>
            <a:off x="10363200" y="3829050"/>
            <a:ext cx="914400" cy="537972"/>
          </a:xfrm>
          <a:prstGeom prst="flowChartPunchedTape">
            <a:avLst/>
          </a:prstGeom>
          <a:solidFill>
            <a:srgbClr val="0C3956"/>
          </a:solidFill>
          <a:ln>
            <a:solidFill>
              <a:srgbClr val="0C3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KE</a:t>
            </a:r>
          </a:p>
        </p:txBody>
      </p:sp>
      <p:sp>
        <p:nvSpPr>
          <p:cNvPr id="19" name="Flowchart: Punched Tape 18">
            <a:extLst>
              <a:ext uri="{FF2B5EF4-FFF2-40B4-BE49-F238E27FC236}">
                <a16:creationId xmlns:a16="http://schemas.microsoft.com/office/drawing/2014/main" id="{4AFD8D37-6640-4A04-9662-5BE0FA494593}"/>
              </a:ext>
            </a:extLst>
          </p:cNvPr>
          <p:cNvSpPr/>
          <p:nvPr/>
        </p:nvSpPr>
        <p:spPr>
          <a:xfrm>
            <a:off x="8206740" y="4617720"/>
            <a:ext cx="914400" cy="537972"/>
          </a:xfrm>
          <a:prstGeom prst="flowChartPunchedTape">
            <a:avLst/>
          </a:prstGeom>
          <a:solidFill>
            <a:srgbClr val="0C3956"/>
          </a:solidFill>
          <a:ln>
            <a:solidFill>
              <a:srgbClr val="0C3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a:t>
            </a:r>
          </a:p>
        </p:txBody>
      </p:sp>
      <p:sp>
        <p:nvSpPr>
          <p:cNvPr id="21" name="Flowchart: Punched Tape 20">
            <a:extLst>
              <a:ext uri="{FF2B5EF4-FFF2-40B4-BE49-F238E27FC236}">
                <a16:creationId xmlns:a16="http://schemas.microsoft.com/office/drawing/2014/main" id="{8A4BCB75-2B47-4680-BA0C-175A9FCEBFBC}"/>
              </a:ext>
            </a:extLst>
          </p:cNvPr>
          <p:cNvSpPr/>
          <p:nvPr/>
        </p:nvSpPr>
        <p:spPr>
          <a:xfrm>
            <a:off x="10363200" y="4617720"/>
            <a:ext cx="914400" cy="537972"/>
          </a:xfrm>
          <a:prstGeom prst="flowChartPunchedTape">
            <a:avLst/>
          </a:prstGeom>
          <a:solidFill>
            <a:srgbClr val="0C3956"/>
          </a:solidFill>
          <a:ln>
            <a:solidFill>
              <a:srgbClr val="0C3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KE</a:t>
            </a:r>
          </a:p>
        </p:txBody>
      </p:sp>
    </p:spTree>
    <p:extLst>
      <p:ext uri="{BB962C8B-B14F-4D97-AF65-F5344CB8AC3E}">
        <p14:creationId xmlns:p14="http://schemas.microsoft.com/office/powerpoint/2010/main" val="1974806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4">
            <a:extLst>
              <a:ext uri="{FF2B5EF4-FFF2-40B4-BE49-F238E27FC236}">
                <a16:creationId xmlns:a16="http://schemas.microsoft.com/office/drawing/2014/main" id="{9265BA19-1988-46C0-A5A0-095760017CA6}"/>
              </a:ext>
            </a:extLst>
          </p:cNvPr>
          <p:cNvGraphicFramePr>
            <a:graphicFrameLocks noGrp="1"/>
          </p:cNvGraphicFramePr>
          <p:nvPr>
            <p:extLst>
              <p:ext uri="{D42A27DB-BD31-4B8C-83A1-F6EECF244321}">
                <p14:modId xmlns:p14="http://schemas.microsoft.com/office/powerpoint/2010/main" val="627217776"/>
              </p:ext>
            </p:extLst>
          </p:nvPr>
        </p:nvGraphicFramePr>
        <p:xfrm>
          <a:off x="4389120" y="1943100"/>
          <a:ext cx="7734300" cy="3474720"/>
        </p:xfrm>
        <a:graphic>
          <a:graphicData uri="http://schemas.openxmlformats.org/drawingml/2006/table">
            <a:tbl>
              <a:tblPr firstRow="1" bandRow="1">
                <a:tableStyleId>{5C22544A-7EE6-4342-B048-85BDC9FD1C3A}</a:tableStyleId>
              </a:tblPr>
              <a:tblGrid>
                <a:gridCol w="3867150">
                  <a:extLst>
                    <a:ext uri="{9D8B030D-6E8A-4147-A177-3AD203B41FA5}">
                      <a16:colId xmlns:a16="http://schemas.microsoft.com/office/drawing/2014/main" val="1768109099"/>
                    </a:ext>
                  </a:extLst>
                </a:gridCol>
                <a:gridCol w="3867150">
                  <a:extLst>
                    <a:ext uri="{9D8B030D-6E8A-4147-A177-3AD203B41FA5}">
                      <a16:colId xmlns:a16="http://schemas.microsoft.com/office/drawing/2014/main" val="2802539478"/>
                    </a:ext>
                  </a:extLst>
                </a:gridCol>
              </a:tblGrid>
              <a:tr h="694944">
                <a:tc>
                  <a:txBody>
                    <a:bodyPr/>
                    <a:lstStyle/>
                    <a:p>
                      <a:r>
                        <a:rPr lang="en-US" sz="1400" b="0" dirty="0">
                          <a:solidFill>
                            <a:schemeClr val="tx1"/>
                          </a:solidFill>
                        </a:rPr>
                        <a:t>1 Type your answers here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US" sz="1400" b="0" dirty="0">
                          <a:solidFill>
                            <a:schemeClr val="tx1"/>
                          </a:solidFill>
                        </a:rPr>
                        <a:t>6</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24844119"/>
                  </a:ext>
                </a:extLst>
              </a:tr>
              <a:tr h="694944">
                <a:tc>
                  <a:txBody>
                    <a:bodyPr/>
                    <a:lstStyle/>
                    <a:p>
                      <a:r>
                        <a:rPr lang="en-US" sz="1400" b="0" dirty="0">
                          <a:solidFill>
                            <a:schemeClr val="tx1"/>
                          </a:solidFill>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US" sz="1400" b="0" dirty="0">
                          <a:solidFill>
                            <a:schemeClr val="tx1"/>
                          </a:solidFill>
                        </a:rPr>
                        <a:t>7</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49950805"/>
                  </a:ext>
                </a:extLst>
              </a:tr>
              <a:tr h="694944">
                <a:tc>
                  <a:txBody>
                    <a:bodyPr/>
                    <a:lstStyle/>
                    <a:p>
                      <a:r>
                        <a:rPr lang="en-US" sz="1400" b="0" dirty="0">
                          <a:solidFill>
                            <a:schemeClr val="tx1"/>
                          </a:solidFill>
                        </a:rPr>
                        <a:t>3</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US" sz="1400" b="0" dirty="0">
                          <a:solidFill>
                            <a:schemeClr val="tx1"/>
                          </a:solidFill>
                        </a:rPr>
                        <a:t>8</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03387328"/>
                  </a:ext>
                </a:extLst>
              </a:tr>
              <a:tr h="694944">
                <a:tc>
                  <a:txBody>
                    <a:bodyPr/>
                    <a:lstStyle/>
                    <a:p>
                      <a:r>
                        <a:rPr lang="en-US" sz="1400" b="0" dirty="0">
                          <a:solidFill>
                            <a:schemeClr val="tx1"/>
                          </a:solidFill>
                        </a:rPr>
                        <a:t>4</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US" sz="1400" b="0" dirty="0">
                          <a:solidFill>
                            <a:schemeClr val="tx1"/>
                          </a:solidFill>
                        </a:rPr>
                        <a:t>9</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95501909"/>
                  </a:ext>
                </a:extLst>
              </a:tr>
              <a:tr h="694944">
                <a:tc>
                  <a:txBody>
                    <a:bodyPr/>
                    <a:lstStyle/>
                    <a:p>
                      <a:r>
                        <a:rPr lang="en-US" sz="1400" b="0" dirty="0">
                          <a:solidFill>
                            <a:schemeClr val="tx1"/>
                          </a:solidFill>
                        </a:rPr>
                        <a:t>5</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US" sz="1400" b="0" dirty="0">
                          <a:solidFill>
                            <a:schemeClr val="tx1"/>
                          </a:solidFill>
                        </a:rPr>
                        <a:t>10</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21525945"/>
                  </a:ext>
                </a:extLst>
              </a:tr>
            </a:tbl>
          </a:graphicData>
        </a:graphic>
      </p:graphicFrame>
    </p:spTree>
    <p:extLst>
      <p:ext uri="{BB962C8B-B14F-4D97-AF65-F5344CB8AC3E}">
        <p14:creationId xmlns:p14="http://schemas.microsoft.com/office/powerpoint/2010/main" val="4256429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4389E9-F390-43DA-A432-48B2355A418F}"/>
              </a:ext>
            </a:extLst>
          </p:cNvPr>
          <p:cNvSpPr/>
          <p:nvPr/>
        </p:nvSpPr>
        <p:spPr>
          <a:xfrm>
            <a:off x="54441" y="2168184"/>
            <a:ext cx="1409700" cy="1424940"/>
          </a:xfrm>
          <a:prstGeom prst="rect">
            <a:avLst/>
          </a:prstGeom>
          <a:solidFill>
            <a:schemeClr val="accent6">
              <a:lumMod val="50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KE</a:t>
            </a:r>
          </a:p>
        </p:txBody>
      </p:sp>
      <p:sp>
        <p:nvSpPr>
          <p:cNvPr id="5" name="Rectangle 4">
            <a:extLst>
              <a:ext uri="{FF2B5EF4-FFF2-40B4-BE49-F238E27FC236}">
                <a16:creationId xmlns:a16="http://schemas.microsoft.com/office/drawing/2014/main" id="{C508FB71-406E-43D7-BACF-E557DF5768EE}"/>
              </a:ext>
            </a:extLst>
          </p:cNvPr>
          <p:cNvSpPr/>
          <p:nvPr/>
        </p:nvSpPr>
        <p:spPr>
          <a:xfrm>
            <a:off x="0" y="3959276"/>
            <a:ext cx="1409700" cy="1424940"/>
          </a:xfrm>
          <a:prstGeom prst="rect">
            <a:avLst/>
          </a:prstGeom>
          <a:solidFill>
            <a:srgbClr val="FF9900">
              <a:alpha val="2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PE</a:t>
            </a:r>
          </a:p>
        </p:txBody>
      </p:sp>
      <p:sp>
        <p:nvSpPr>
          <p:cNvPr id="7" name="Rectangle 6">
            <a:extLst>
              <a:ext uri="{FF2B5EF4-FFF2-40B4-BE49-F238E27FC236}">
                <a16:creationId xmlns:a16="http://schemas.microsoft.com/office/drawing/2014/main" id="{0BE13816-A095-4111-BA6D-64E6AA1B2BE4}"/>
              </a:ext>
            </a:extLst>
          </p:cNvPr>
          <p:cNvSpPr/>
          <p:nvPr/>
        </p:nvSpPr>
        <p:spPr>
          <a:xfrm>
            <a:off x="648250" y="3959276"/>
            <a:ext cx="1409700" cy="1424940"/>
          </a:xfrm>
          <a:prstGeom prst="rect">
            <a:avLst/>
          </a:prstGeom>
          <a:solidFill>
            <a:srgbClr val="FF9900">
              <a:alpha val="2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PE</a:t>
            </a:r>
          </a:p>
        </p:txBody>
      </p:sp>
      <p:sp>
        <p:nvSpPr>
          <p:cNvPr id="9" name="Rectangle 8">
            <a:extLst>
              <a:ext uri="{FF2B5EF4-FFF2-40B4-BE49-F238E27FC236}">
                <a16:creationId xmlns:a16="http://schemas.microsoft.com/office/drawing/2014/main" id="{13794DFF-77DE-4D40-AF9A-CC182CF5EAD1}"/>
              </a:ext>
            </a:extLst>
          </p:cNvPr>
          <p:cNvSpPr/>
          <p:nvPr/>
        </p:nvSpPr>
        <p:spPr>
          <a:xfrm>
            <a:off x="1296500" y="3959276"/>
            <a:ext cx="1409700" cy="1424940"/>
          </a:xfrm>
          <a:prstGeom prst="rect">
            <a:avLst/>
          </a:prstGeom>
          <a:solidFill>
            <a:srgbClr val="FF9900">
              <a:alpha val="2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PE</a:t>
            </a:r>
          </a:p>
        </p:txBody>
      </p:sp>
      <p:sp>
        <p:nvSpPr>
          <p:cNvPr id="11" name="Rectangle 10">
            <a:extLst>
              <a:ext uri="{FF2B5EF4-FFF2-40B4-BE49-F238E27FC236}">
                <a16:creationId xmlns:a16="http://schemas.microsoft.com/office/drawing/2014/main" id="{99DF1B25-220E-4783-BAF2-A2573F3EFCDE}"/>
              </a:ext>
            </a:extLst>
          </p:cNvPr>
          <p:cNvSpPr/>
          <p:nvPr/>
        </p:nvSpPr>
        <p:spPr>
          <a:xfrm>
            <a:off x="1944750" y="3959276"/>
            <a:ext cx="1409700" cy="1424940"/>
          </a:xfrm>
          <a:prstGeom prst="rect">
            <a:avLst/>
          </a:prstGeom>
          <a:solidFill>
            <a:srgbClr val="FF9900">
              <a:alpha val="2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PE</a:t>
            </a:r>
          </a:p>
        </p:txBody>
      </p:sp>
      <p:sp>
        <p:nvSpPr>
          <p:cNvPr id="13" name="Rectangle 12">
            <a:extLst>
              <a:ext uri="{FF2B5EF4-FFF2-40B4-BE49-F238E27FC236}">
                <a16:creationId xmlns:a16="http://schemas.microsoft.com/office/drawing/2014/main" id="{E364693B-8F06-446B-BA5B-1277773C78ED}"/>
              </a:ext>
            </a:extLst>
          </p:cNvPr>
          <p:cNvSpPr/>
          <p:nvPr/>
        </p:nvSpPr>
        <p:spPr>
          <a:xfrm>
            <a:off x="2593000" y="3959276"/>
            <a:ext cx="1409700" cy="1424940"/>
          </a:xfrm>
          <a:prstGeom prst="rect">
            <a:avLst/>
          </a:prstGeom>
          <a:solidFill>
            <a:srgbClr val="FF9900">
              <a:alpha val="2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PE</a:t>
            </a:r>
          </a:p>
        </p:txBody>
      </p:sp>
      <p:sp>
        <p:nvSpPr>
          <p:cNvPr id="15" name="Rectangle 14">
            <a:extLst>
              <a:ext uri="{FF2B5EF4-FFF2-40B4-BE49-F238E27FC236}">
                <a16:creationId xmlns:a16="http://schemas.microsoft.com/office/drawing/2014/main" id="{831794BD-0352-4F8A-BE60-FD9550E7B1AE}"/>
              </a:ext>
            </a:extLst>
          </p:cNvPr>
          <p:cNvSpPr/>
          <p:nvPr/>
        </p:nvSpPr>
        <p:spPr>
          <a:xfrm>
            <a:off x="3241249" y="3959276"/>
            <a:ext cx="1409700" cy="1424940"/>
          </a:xfrm>
          <a:prstGeom prst="rect">
            <a:avLst/>
          </a:prstGeom>
          <a:solidFill>
            <a:srgbClr val="FF9900">
              <a:alpha val="2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PE</a:t>
            </a:r>
          </a:p>
        </p:txBody>
      </p:sp>
      <p:sp>
        <p:nvSpPr>
          <p:cNvPr id="17" name="Rectangle 16">
            <a:extLst>
              <a:ext uri="{FF2B5EF4-FFF2-40B4-BE49-F238E27FC236}">
                <a16:creationId xmlns:a16="http://schemas.microsoft.com/office/drawing/2014/main" id="{EA3BBAC3-5050-4D00-947E-45C9D88D5BEC}"/>
              </a:ext>
            </a:extLst>
          </p:cNvPr>
          <p:cNvSpPr/>
          <p:nvPr/>
        </p:nvSpPr>
        <p:spPr>
          <a:xfrm>
            <a:off x="952737" y="2168184"/>
            <a:ext cx="1409700" cy="1424940"/>
          </a:xfrm>
          <a:prstGeom prst="rect">
            <a:avLst/>
          </a:prstGeom>
          <a:solidFill>
            <a:schemeClr val="accent6">
              <a:lumMod val="50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KE</a:t>
            </a:r>
          </a:p>
        </p:txBody>
      </p:sp>
      <p:sp>
        <p:nvSpPr>
          <p:cNvPr id="19" name="Rectangle 18">
            <a:extLst>
              <a:ext uri="{FF2B5EF4-FFF2-40B4-BE49-F238E27FC236}">
                <a16:creationId xmlns:a16="http://schemas.microsoft.com/office/drawing/2014/main" id="{91C7EE1D-3085-4F09-8C44-08E84FB23AE9}"/>
              </a:ext>
            </a:extLst>
          </p:cNvPr>
          <p:cNvSpPr/>
          <p:nvPr/>
        </p:nvSpPr>
        <p:spPr>
          <a:xfrm>
            <a:off x="1851033" y="2168184"/>
            <a:ext cx="1409700" cy="1424940"/>
          </a:xfrm>
          <a:prstGeom prst="rect">
            <a:avLst/>
          </a:prstGeom>
          <a:solidFill>
            <a:schemeClr val="accent6">
              <a:lumMod val="50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KE</a:t>
            </a:r>
          </a:p>
        </p:txBody>
      </p:sp>
      <p:sp>
        <p:nvSpPr>
          <p:cNvPr id="21" name="Rectangle 20">
            <a:extLst>
              <a:ext uri="{FF2B5EF4-FFF2-40B4-BE49-F238E27FC236}">
                <a16:creationId xmlns:a16="http://schemas.microsoft.com/office/drawing/2014/main" id="{B00E8ED5-E48C-4DE9-8F9E-399B7FDE4AFA}"/>
              </a:ext>
            </a:extLst>
          </p:cNvPr>
          <p:cNvSpPr/>
          <p:nvPr/>
        </p:nvSpPr>
        <p:spPr>
          <a:xfrm>
            <a:off x="2749329" y="2168184"/>
            <a:ext cx="1409700" cy="1424940"/>
          </a:xfrm>
          <a:prstGeom prst="rect">
            <a:avLst/>
          </a:prstGeom>
          <a:solidFill>
            <a:schemeClr val="accent6">
              <a:lumMod val="50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KE</a:t>
            </a:r>
          </a:p>
        </p:txBody>
      </p:sp>
    </p:spTree>
    <p:extLst>
      <p:ext uri="{BB962C8B-B14F-4D97-AF65-F5344CB8AC3E}">
        <p14:creationId xmlns:p14="http://schemas.microsoft.com/office/powerpoint/2010/main" val="2847071552"/>
      </p:ext>
    </p:extLst>
  </p:cSld>
  <p:clrMapOvr>
    <a:masterClrMapping/>
  </p:clrMapOvr>
</p:sld>
</file>

<file path=ppt/theme/theme1.xml><?xml version="1.0" encoding="utf-8"?>
<a:theme xmlns:a="http://schemas.openxmlformats.org/drawingml/2006/main" name="Copyright 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B - Sidebar Le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st Loo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INB - Sidebar Lef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Last Look">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INB - Sidebar Le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INB, block le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Last Loo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INB - Sidebar Left">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Last Look">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INB - Sidebar Le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Last Loo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5_INB - Sidebar Left">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Last Look">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6_INB - Sidebar Lef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_INB, block lef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40000"/>
            <a:lumOff val="60000"/>
          </a:schemeClr>
        </a:solidFill>
      </a:spPr>
      <a:bodyPr wrap="square" anchor="ctr">
        <a:spAutoFit/>
      </a:bodyPr>
      <a:lstStyle>
        <a:defPPr algn="ctr">
          <a:defRPr sz="1200" dirty="0">
            <a:latin typeface="Verdana" panose="020B0604030504040204" pitchFamily="34" charset="0"/>
            <a:ea typeface="Verdana" panose="020B0604030504040204" pitchFamily="34"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Last Look">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7_INB - Sidebar Left">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7_Last Look">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8_INB - Sidebar Le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8_Last Loo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9_INB - Sidebar Lef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9_Last Loo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esler_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7014</TotalTime>
  <Words>227</Words>
  <Application>Microsoft Office PowerPoint</Application>
  <PresentationFormat>Custom</PresentationFormat>
  <Paragraphs>55</Paragraphs>
  <Slides>9</Slides>
  <Notes>0</Notes>
  <HiddenSlides>0</HiddenSlides>
  <MMClips>1</MMClips>
  <ScaleCrop>false</ScaleCrop>
  <HeadingPairs>
    <vt:vector size="6" baseType="variant">
      <vt:variant>
        <vt:lpstr>Fonts Used</vt:lpstr>
      </vt:variant>
      <vt:variant>
        <vt:i4>3</vt:i4>
      </vt:variant>
      <vt:variant>
        <vt:lpstr>Theme</vt:lpstr>
      </vt:variant>
      <vt:variant>
        <vt:i4>23</vt:i4>
      </vt:variant>
      <vt:variant>
        <vt:lpstr>Slide Titles</vt:lpstr>
      </vt:variant>
      <vt:variant>
        <vt:i4>9</vt:i4>
      </vt:variant>
    </vt:vector>
  </HeadingPairs>
  <TitlesOfParts>
    <vt:vector size="35" baseType="lpstr">
      <vt:lpstr>Arial</vt:lpstr>
      <vt:lpstr>Verdana</vt:lpstr>
      <vt:lpstr>Verdana Regular</vt:lpstr>
      <vt:lpstr>Copyright Only</vt:lpstr>
      <vt:lpstr>INB - Sidebar Left</vt:lpstr>
      <vt:lpstr>Last Look</vt:lpstr>
      <vt:lpstr>1_INB - Sidebar Left</vt:lpstr>
      <vt:lpstr>1_Last Look</vt:lpstr>
      <vt:lpstr>2_INB - Sidebar Left</vt:lpstr>
      <vt:lpstr>INB, block left</vt:lpstr>
      <vt:lpstr>2_Last Look</vt:lpstr>
      <vt:lpstr>3_INB - Sidebar Left</vt:lpstr>
      <vt:lpstr>3_Last Look</vt:lpstr>
      <vt:lpstr>4_INB - Sidebar Left</vt:lpstr>
      <vt:lpstr>4_Last Look</vt:lpstr>
      <vt:lpstr>5_INB - Sidebar Left</vt:lpstr>
      <vt:lpstr>5_Last Look</vt:lpstr>
      <vt:lpstr>6_INB - Sidebar Left</vt:lpstr>
      <vt:lpstr>1_INB, block left</vt:lpstr>
      <vt:lpstr>6_Last Look</vt:lpstr>
      <vt:lpstr>7_INB - Sidebar Left</vt:lpstr>
      <vt:lpstr>7_Last Look</vt:lpstr>
      <vt:lpstr>8_INB - Sidebar Left</vt:lpstr>
      <vt:lpstr>8_Last Look</vt:lpstr>
      <vt:lpstr>9_INB - Sidebar Left</vt:lpstr>
      <vt:lpstr>9_Last Look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Plate Boundaries</dc:title>
  <dc:creator>Ali Stone</dc:creator>
  <cp:lastModifiedBy>Marisa K. Miller</cp:lastModifiedBy>
  <cp:revision>319</cp:revision>
  <dcterms:created xsi:type="dcterms:W3CDTF">2020-06-02T18:01:15Z</dcterms:created>
  <dcterms:modified xsi:type="dcterms:W3CDTF">2021-08-26T15:56:32Z</dcterms:modified>
</cp:coreProperties>
</file>